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994525" cx="12436475"/>
  <p:notesSz cx="6858000" cy="9144000"/>
  <p:embeddedFontLst>
    <p:embeddedFont>
      <p:font typeface="Source Sans Pro Light"/>
      <p:regular r:id="rId41"/>
      <p:bold r:id="rId42"/>
      <p:italic r:id="rId43"/>
      <p:boldItalic r:id="rId44"/>
    </p:embeddedFont>
    <p:embeddedFont>
      <p:font typeface="Quattrocento Sans"/>
      <p:regular r:id="rId45"/>
      <p:bold r:id="rId46"/>
      <p:italic r:id="rId47"/>
      <p:boldItalic r:id="rId48"/>
    </p:embeddedFont>
    <p:embeddedFont>
      <p:font typeface="Barlow"/>
      <p:regular r:id="rId49"/>
      <p:bold r:id="rId50"/>
      <p:italic r:id="rId51"/>
      <p:boldItalic r:id="rId52"/>
    </p:embeddedFont>
    <p:embeddedFont>
      <p:font typeface="Source Sans Pr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C51874-FE45-40DD-B6BB-6EC03E69276A}">
  <a:tblStyle styleId="{23C51874-FE45-40DD-B6BB-6EC03E6927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3" orient="horz"/>
        <p:guide pos="39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SourceSansProLight-bold.fntdata"/><Relationship Id="rId41" Type="http://schemas.openxmlformats.org/officeDocument/2006/relationships/font" Target="fonts/SourceSansProLight-regular.fntdata"/><Relationship Id="rId44" Type="http://schemas.openxmlformats.org/officeDocument/2006/relationships/font" Target="fonts/SourceSansProLight-boldItalic.fntdata"/><Relationship Id="rId43" Type="http://schemas.openxmlformats.org/officeDocument/2006/relationships/font" Target="fonts/SourceSansProLight-italic.fntdata"/><Relationship Id="rId46" Type="http://schemas.openxmlformats.org/officeDocument/2006/relationships/font" Target="fonts/QuattrocentoSans-bold.fntdata"/><Relationship Id="rId45" Type="http://schemas.openxmlformats.org/officeDocument/2006/relationships/font" Target="fonts/Quattrocento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QuattrocentoSans-boldItalic.fntdata"/><Relationship Id="rId47" Type="http://schemas.openxmlformats.org/officeDocument/2006/relationships/font" Target="fonts/QuattrocentoSans-italic.fntdata"/><Relationship Id="rId49" Type="http://schemas.openxmlformats.org/officeDocument/2006/relationships/font" Target="fonts/Barlow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-italic.fntdata"/><Relationship Id="rId50" Type="http://schemas.openxmlformats.org/officeDocument/2006/relationships/font" Target="fonts/Barlow-bold.fntdata"/><Relationship Id="rId53" Type="http://schemas.openxmlformats.org/officeDocument/2006/relationships/font" Target="fonts/SourceSansPro-regular.fntdata"/><Relationship Id="rId52" Type="http://schemas.openxmlformats.org/officeDocument/2006/relationships/font" Target="fonts/Barlow-boldItalic.fntdata"/><Relationship Id="rId11" Type="http://schemas.openxmlformats.org/officeDocument/2006/relationships/slide" Target="slides/slide5.xml"/><Relationship Id="rId55" Type="http://schemas.openxmlformats.org/officeDocument/2006/relationships/font" Target="fonts/SourceSansPro-italic.fntdata"/><Relationship Id="rId10" Type="http://schemas.openxmlformats.org/officeDocument/2006/relationships/slide" Target="slides/slide4.xml"/><Relationship Id="rId54" Type="http://schemas.openxmlformats.org/officeDocument/2006/relationships/font" Target="fonts/SourceSans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SourceSansPr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8f5e3c71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c8f5e3c714_0_142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8f9be435a_0_241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8f9be435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5" name="Google Shape;325;gc8f9be435a_0_2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8f5e3c714_0_93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8f5e3c71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Font typeface="Calibri"/>
              <a:buNone/>
            </a:pPr>
            <a:r>
              <a:rPr lang="en-US"/>
              <a:t>Importance of Streaming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Font typeface="Calibri"/>
              <a:buNone/>
            </a:pPr>
            <a:r>
              <a:rPr lang="en-US"/>
              <a:t>Streaming and Batch Unification</a:t>
            </a:r>
            <a:endParaRPr/>
          </a:p>
        </p:txBody>
      </p:sp>
      <p:sp>
        <p:nvSpPr>
          <p:cNvPr id="338" name="Google Shape;338;gc8f5e3c714_0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8fee69966_0_0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8fee699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1" name="Google Shape;351;gc8fee6996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8f9be435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c8f9be435a_0_177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8f5e3c7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c8f5e3c71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8f9be435a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8f9be43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9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c8f9be435a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8f9be435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c8f9be435a_0_191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8f5e3c71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c8f5e3c714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8f9be43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c8f9be435a_0_0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8f5e3c7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c8f5e3c714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8f5e3c71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c8f5e3c714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8f9be435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gc8f9be435a_0_184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8f9be435a_0_232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8f9be435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2" name="Google Shape;502;gc8f9be435a_0_2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8f9be435a_0_250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8f9be435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1" name="Google Shape;511;gc8f9be435a_0_2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8f9be435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c8f9be435a_0_198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8f9be435a_0_72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8f9be435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3" name="Google Shape;263;gc8f9be435a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8f9be435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c8f9be435a_0_170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8f9be435a_0_147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8f9be435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1" name="Google Shape;281;gc8f9be435a_0_1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8f9be435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c8f9be435a_0_205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8f9be435a_0_212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8f9be435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0" name="Google Shape;300;gc8f9be435a_0_2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8f9be435a_0_223:notes"/>
          <p:cNvSpPr/>
          <p:nvPr>
            <p:ph idx="2" type="sldImg"/>
          </p:nvPr>
        </p:nvSpPr>
        <p:spPr>
          <a:xfrm>
            <a:off x="3805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8f9be435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9" name="Google Shape;309;gc8f9be435a_0_2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40" Type="http://schemas.openxmlformats.org/officeDocument/2006/relationships/image" Target="../media/image148.png"/><Relationship Id="rId42" Type="http://schemas.openxmlformats.org/officeDocument/2006/relationships/image" Target="../media/image143.png"/><Relationship Id="rId41" Type="http://schemas.openxmlformats.org/officeDocument/2006/relationships/image" Target="../media/image140.png"/><Relationship Id="rId44" Type="http://schemas.openxmlformats.org/officeDocument/2006/relationships/image" Target="../media/image151.png"/><Relationship Id="rId43" Type="http://schemas.openxmlformats.org/officeDocument/2006/relationships/image" Target="../media/image157.png"/><Relationship Id="rId46" Type="http://schemas.openxmlformats.org/officeDocument/2006/relationships/image" Target="../media/image152.png"/><Relationship Id="rId45" Type="http://schemas.openxmlformats.org/officeDocument/2006/relationships/image" Target="../media/image15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8.png"/><Relationship Id="rId4" Type="http://schemas.openxmlformats.org/officeDocument/2006/relationships/image" Target="../media/image112.png"/><Relationship Id="rId9" Type="http://schemas.openxmlformats.org/officeDocument/2006/relationships/image" Target="../media/image114.png"/><Relationship Id="rId48" Type="http://schemas.openxmlformats.org/officeDocument/2006/relationships/image" Target="../media/image161.png"/><Relationship Id="rId47" Type="http://schemas.openxmlformats.org/officeDocument/2006/relationships/image" Target="../media/image168.png"/><Relationship Id="rId49" Type="http://schemas.openxmlformats.org/officeDocument/2006/relationships/image" Target="../media/image160.png"/><Relationship Id="rId5" Type="http://schemas.openxmlformats.org/officeDocument/2006/relationships/image" Target="../media/image119.png"/><Relationship Id="rId6" Type="http://schemas.openxmlformats.org/officeDocument/2006/relationships/image" Target="../media/image111.png"/><Relationship Id="rId7" Type="http://schemas.openxmlformats.org/officeDocument/2006/relationships/image" Target="../media/image113.png"/><Relationship Id="rId8" Type="http://schemas.openxmlformats.org/officeDocument/2006/relationships/image" Target="../media/image116.png"/><Relationship Id="rId31" Type="http://schemas.openxmlformats.org/officeDocument/2006/relationships/image" Target="../media/image145.png"/><Relationship Id="rId30" Type="http://schemas.openxmlformats.org/officeDocument/2006/relationships/image" Target="../media/image141.png"/><Relationship Id="rId33" Type="http://schemas.openxmlformats.org/officeDocument/2006/relationships/image" Target="../media/image150.png"/><Relationship Id="rId32" Type="http://schemas.openxmlformats.org/officeDocument/2006/relationships/image" Target="../media/image137.png"/><Relationship Id="rId35" Type="http://schemas.openxmlformats.org/officeDocument/2006/relationships/image" Target="../media/image136.png"/><Relationship Id="rId34" Type="http://schemas.openxmlformats.org/officeDocument/2006/relationships/image" Target="../media/image142.png"/><Relationship Id="rId37" Type="http://schemas.openxmlformats.org/officeDocument/2006/relationships/image" Target="../media/image146.png"/><Relationship Id="rId36" Type="http://schemas.openxmlformats.org/officeDocument/2006/relationships/image" Target="../media/image144.png"/><Relationship Id="rId39" Type="http://schemas.openxmlformats.org/officeDocument/2006/relationships/image" Target="../media/image139.png"/><Relationship Id="rId38" Type="http://schemas.openxmlformats.org/officeDocument/2006/relationships/image" Target="../media/image149.png"/><Relationship Id="rId62" Type="http://schemas.openxmlformats.org/officeDocument/2006/relationships/image" Target="../media/image169.png"/><Relationship Id="rId61" Type="http://schemas.openxmlformats.org/officeDocument/2006/relationships/image" Target="../media/image170.png"/><Relationship Id="rId20" Type="http://schemas.openxmlformats.org/officeDocument/2006/relationships/image" Target="../media/image130.png"/><Relationship Id="rId64" Type="http://schemas.openxmlformats.org/officeDocument/2006/relationships/image" Target="../media/image171.png"/><Relationship Id="rId63" Type="http://schemas.openxmlformats.org/officeDocument/2006/relationships/image" Target="../media/image172.png"/><Relationship Id="rId22" Type="http://schemas.openxmlformats.org/officeDocument/2006/relationships/image" Target="../media/image125.png"/><Relationship Id="rId66" Type="http://schemas.openxmlformats.org/officeDocument/2006/relationships/image" Target="../media/image175.png"/><Relationship Id="rId21" Type="http://schemas.openxmlformats.org/officeDocument/2006/relationships/image" Target="../media/image124.png"/><Relationship Id="rId65" Type="http://schemas.openxmlformats.org/officeDocument/2006/relationships/image" Target="../media/image182.png"/><Relationship Id="rId24" Type="http://schemas.openxmlformats.org/officeDocument/2006/relationships/image" Target="../media/image129.png"/><Relationship Id="rId23" Type="http://schemas.openxmlformats.org/officeDocument/2006/relationships/image" Target="../media/image127.png"/><Relationship Id="rId60" Type="http://schemas.openxmlformats.org/officeDocument/2006/relationships/image" Target="../media/image163.png"/><Relationship Id="rId26" Type="http://schemas.openxmlformats.org/officeDocument/2006/relationships/image" Target="../media/image134.png"/><Relationship Id="rId25" Type="http://schemas.openxmlformats.org/officeDocument/2006/relationships/image" Target="../media/image135.png"/><Relationship Id="rId28" Type="http://schemas.openxmlformats.org/officeDocument/2006/relationships/image" Target="../media/image133.png"/><Relationship Id="rId27" Type="http://schemas.openxmlformats.org/officeDocument/2006/relationships/image" Target="../media/image131.png"/><Relationship Id="rId29" Type="http://schemas.openxmlformats.org/officeDocument/2006/relationships/image" Target="../media/image147.png"/><Relationship Id="rId51" Type="http://schemas.openxmlformats.org/officeDocument/2006/relationships/image" Target="../media/image166.png"/><Relationship Id="rId50" Type="http://schemas.openxmlformats.org/officeDocument/2006/relationships/image" Target="../media/image159.png"/><Relationship Id="rId53" Type="http://schemas.openxmlformats.org/officeDocument/2006/relationships/image" Target="../media/image155.png"/><Relationship Id="rId52" Type="http://schemas.openxmlformats.org/officeDocument/2006/relationships/image" Target="../media/image162.png"/><Relationship Id="rId11" Type="http://schemas.openxmlformats.org/officeDocument/2006/relationships/image" Target="../media/image132.png"/><Relationship Id="rId55" Type="http://schemas.openxmlformats.org/officeDocument/2006/relationships/image" Target="../media/image153.png"/><Relationship Id="rId10" Type="http://schemas.openxmlformats.org/officeDocument/2006/relationships/image" Target="../media/image120.png"/><Relationship Id="rId54" Type="http://schemas.openxmlformats.org/officeDocument/2006/relationships/image" Target="../media/image167.png"/><Relationship Id="rId13" Type="http://schemas.openxmlformats.org/officeDocument/2006/relationships/image" Target="../media/image115.png"/><Relationship Id="rId57" Type="http://schemas.openxmlformats.org/officeDocument/2006/relationships/image" Target="../media/image154.png"/><Relationship Id="rId12" Type="http://schemas.openxmlformats.org/officeDocument/2006/relationships/image" Target="../media/image117.png"/><Relationship Id="rId56" Type="http://schemas.openxmlformats.org/officeDocument/2006/relationships/image" Target="../media/image156.png"/><Relationship Id="rId15" Type="http://schemas.openxmlformats.org/officeDocument/2006/relationships/image" Target="../media/image128.png"/><Relationship Id="rId59" Type="http://schemas.openxmlformats.org/officeDocument/2006/relationships/image" Target="../media/image164.png"/><Relationship Id="rId14" Type="http://schemas.openxmlformats.org/officeDocument/2006/relationships/image" Target="../media/image138.png"/><Relationship Id="rId58" Type="http://schemas.openxmlformats.org/officeDocument/2006/relationships/image" Target="../media/image165.png"/><Relationship Id="rId17" Type="http://schemas.openxmlformats.org/officeDocument/2006/relationships/image" Target="../media/image121.png"/><Relationship Id="rId16" Type="http://schemas.openxmlformats.org/officeDocument/2006/relationships/image" Target="../media/image123.png"/><Relationship Id="rId19" Type="http://schemas.openxmlformats.org/officeDocument/2006/relationships/image" Target="../media/image122.png"/><Relationship Id="rId18" Type="http://schemas.openxmlformats.org/officeDocument/2006/relationships/image" Target="../media/image1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40" Type="http://schemas.openxmlformats.org/officeDocument/2006/relationships/image" Target="../media/image50.png"/><Relationship Id="rId42" Type="http://schemas.openxmlformats.org/officeDocument/2006/relationships/image" Target="../media/image45.png"/><Relationship Id="rId41" Type="http://schemas.openxmlformats.org/officeDocument/2006/relationships/image" Target="../media/image43.png"/><Relationship Id="rId44" Type="http://schemas.openxmlformats.org/officeDocument/2006/relationships/image" Target="../media/image47.png"/><Relationship Id="rId43" Type="http://schemas.openxmlformats.org/officeDocument/2006/relationships/image" Target="../media/image38.png"/><Relationship Id="rId46" Type="http://schemas.openxmlformats.org/officeDocument/2006/relationships/image" Target="../media/image44.png"/><Relationship Id="rId45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48" Type="http://schemas.openxmlformats.org/officeDocument/2006/relationships/image" Target="../media/image49.png"/><Relationship Id="rId47" Type="http://schemas.openxmlformats.org/officeDocument/2006/relationships/image" Target="../media/image46.png"/><Relationship Id="rId49" Type="http://schemas.openxmlformats.org/officeDocument/2006/relationships/image" Target="../media/image53.png"/><Relationship Id="rId5" Type="http://schemas.openxmlformats.org/officeDocument/2006/relationships/image" Target="../media/image25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5.png"/><Relationship Id="rId31" Type="http://schemas.openxmlformats.org/officeDocument/2006/relationships/image" Target="../media/image18.png"/><Relationship Id="rId30" Type="http://schemas.openxmlformats.org/officeDocument/2006/relationships/image" Target="../media/image33.png"/><Relationship Id="rId33" Type="http://schemas.openxmlformats.org/officeDocument/2006/relationships/image" Target="../media/image31.png"/><Relationship Id="rId32" Type="http://schemas.openxmlformats.org/officeDocument/2006/relationships/image" Target="../media/image30.png"/><Relationship Id="rId35" Type="http://schemas.openxmlformats.org/officeDocument/2006/relationships/image" Target="../media/image39.png"/><Relationship Id="rId34" Type="http://schemas.openxmlformats.org/officeDocument/2006/relationships/image" Target="../media/image41.png"/><Relationship Id="rId37" Type="http://schemas.openxmlformats.org/officeDocument/2006/relationships/image" Target="../media/image42.png"/><Relationship Id="rId36" Type="http://schemas.openxmlformats.org/officeDocument/2006/relationships/image" Target="../media/image37.png"/><Relationship Id="rId39" Type="http://schemas.openxmlformats.org/officeDocument/2006/relationships/image" Target="../media/image36.png"/><Relationship Id="rId38" Type="http://schemas.openxmlformats.org/officeDocument/2006/relationships/image" Target="../media/image35.png"/><Relationship Id="rId62" Type="http://schemas.openxmlformats.org/officeDocument/2006/relationships/image" Target="../media/image61.png"/><Relationship Id="rId61" Type="http://schemas.openxmlformats.org/officeDocument/2006/relationships/image" Target="../media/image59.png"/><Relationship Id="rId20" Type="http://schemas.openxmlformats.org/officeDocument/2006/relationships/image" Target="../media/image14.png"/><Relationship Id="rId64" Type="http://schemas.openxmlformats.org/officeDocument/2006/relationships/image" Target="../media/image63.png"/><Relationship Id="rId63" Type="http://schemas.openxmlformats.org/officeDocument/2006/relationships/image" Target="../media/image57.png"/><Relationship Id="rId22" Type="http://schemas.openxmlformats.org/officeDocument/2006/relationships/image" Target="../media/image17.png"/><Relationship Id="rId66" Type="http://schemas.openxmlformats.org/officeDocument/2006/relationships/image" Target="../media/image66.png"/><Relationship Id="rId21" Type="http://schemas.openxmlformats.org/officeDocument/2006/relationships/image" Target="../media/image22.png"/><Relationship Id="rId65" Type="http://schemas.openxmlformats.org/officeDocument/2006/relationships/image" Target="../media/image69.png"/><Relationship Id="rId24" Type="http://schemas.openxmlformats.org/officeDocument/2006/relationships/image" Target="../media/image20.png"/><Relationship Id="rId68" Type="http://schemas.openxmlformats.org/officeDocument/2006/relationships/image" Target="../media/image65.png"/><Relationship Id="rId23" Type="http://schemas.openxmlformats.org/officeDocument/2006/relationships/image" Target="../media/image24.png"/><Relationship Id="rId67" Type="http://schemas.openxmlformats.org/officeDocument/2006/relationships/image" Target="../media/image72.png"/><Relationship Id="rId60" Type="http://schemas.openxmlformats.org/officeDocument/2006/relationships/image" Target="../media/image58.png"/><Relationship Id="rId26" Type="http://schemas.openxmlformats.org/officeDocument/2006/relationships/image" Target="../media/image23.png"/><Relationship Id="rId25" Type="http://schemas.openxmlformats.org/officeDocument/2006/relationships/image" Target="../media/image26.png"/><Relationship Id="rId69" Type="http://schemas.openxmlformats.org/officeDocument/2006/relationships/hyperlink" Target="https://sites.google.com/a/databricks.com/icons/home?pli=1" TargetMode="External"/><Relationship Id="rId28" Type="http://schemas.openxmlformats.org/officeDocument/2006/relationships/image" Target="../media/image32.png"/><Relationship Id="rId27" Type="http://schemas.openxmlformats.org/officeDocument/2006/relationships/image" Target="../media/image27.png"/><Relationship Id="rId29" Type="http://schemas.openxmlformats.org/officeDocument/2006/relationships/image" Target="../media/image34.png"/><Relationship Id="rId51" Type="http://schemas.openxmlformats.org/officeDocument/2006/relationships/image" Target="../media/image55.png"/><Relationship Id="rId50" Type="http://schemas.openxmlformats.org/officeDocument/2006/relationships/image" Target="../media/image48.png"/><Relationship Id="rId53" Type="http://schemas.openxmlformats.org/officeDocument/2006/relationships/image" Target="../media/image60.png"/><Relationship Id="rId52" Type="http://schemas.openxmlformats.org/officeDocument/2006/relationships/image" Target="../media/image52.png"/><Relationship Id="rId11" Type="http://schemas.openxmlformats.org/officeDocument/2006/relationships/image" Target="../media/image12.png"/><Relationship Id="rId55" Type="http://schemas.openxmlformats.org/officeDocument/2006/relationships/image" Target="../media/image64.png"/><Relationship Id="rId10" Type="http://schemas.openxmlformats.org/officeDocument/2006/relationships/image" Target="../media/image1.png"/><Relationship Id="rId54" Type="http://schemas.openxmlformats.org/officeDocument/2006/relationships/image" Target="../media/image51.png"/><Relationship Id="rId13" Type="http://schemas.openxmlformats.org/officeDocument/2006/relationships/image" Target="../media/image15.png"/><Relationship Id="rId57" Type="http://schemas.openxmlformats.org/officeDocument/2006/relationships/image" Target="../media/image79.png"/><Relationship Id="rId12" Type="http://schemas.openxmlformats.org/officeDocument/2006/relationships/image" Target="../media/image13.png"/><Relationship Id="rId56" Type="http://schemas.openxmlformats.org/officeDocument/2006/relationships/image" Target="../media/image56.png"/><Relationship Id="rId15" Type="http://schemas.openxmlformats.org/officeDocument/2006/relationships/image" Target="../media/image19.png"/><Relationship Id="rId59" Type="http://schemas.openxmlformats.org/officeDocument/2006/relationships/image" Target="../media/image62.png"/><Relationship Id="rId14" Type="http://schemas.openxmlformats.org/officeDocument/2006/relationships/image" Target="../media/image28.png"/><Relationship Id="rId58" Type="http://schemas.openxmlformats.org/officeDocument/2006/relationships/image" Target="../media/image54.png"/><Relationship Id="rId17" Type="http://schemas.openxmlformats.org/officeDocument/2006/relationships/image" Target="../media/image21.png"/><Relationship Id="rId16" Type="http://schemas.openxmlformats.org/officeDocument/2006/relationships/image" Target="../media/image29.png"/><Relationship Id="rId19" Type="http://schemas.openxmlformats.org/officeDocument/2006/relationships/image" Target="../media/image16.png"/><Relationship Id="rId18" Type="http://schemas.openxmlformats.org/officeDocument/2006/relationships/image" Target="../media/image109.png"/></Relationships>
</file>

<file path=ppt/slideLayouts/_rels/slideLayout9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1.png"/><Relationship Id="rId41" Type="http://schemas.openxmlformats.org/officeDocument/2006/relationships/image" Target="../media/image10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1.png"/><Relationship Id="rId4" Type="http://schemas.openxmlformats.org/officeDocument/2006/relationships/image" Target="../media/image82.png"/><Relationship Id="rId9" Type="http://schemas.openxmlformats.org/officeDocument/2006/relationships/image" Target="../media/image76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Relationship Id="rId7" Type="http://schemas.openxmlformats.org/officeDocument/2006/relationships/image" Target="../media/image78.png"/><Relationship Id="rId8" Type="http://schemas.openxmlformats.org/officeDocument/2006/relationships/image" Target="../media/image75.png"/><Relationship Id="rId31" Type="http://schemas.openxmlformats.org/officeDocument/2006/relationships/image" Target="../media/image94.png"/><Relationship Id="rId30" Type="http://schemas.openxmlformats.org/officeDocument/2006/relationships/image" Target="../media/image105.png"/><Relationship Id="rId33" Type="http://schemas.openxmlformats.org/officeDocument/2006/relationships/image" Target="../media/image110.png"/><Relationship Id="rId32" Type="http://schemas.openxmlformats.org/officeDocument/2006/relationships/image" Target="../media/image96.png"/><Relationship Id="rId35" Type="http://schemas.openxmlformats.org/officeDocument/2006/relationships/image" Target="../media/image106.png"/><Relationship Id="rId34" Type="http://schemas.openxmlformats.org/officeDocument/2006/relationships/image" Target="../media/image103.png"/><Relationship Id="rId37" Type="http://schemas.openxmlformats.org/officeDocument/2006/relationships/image" Target="../media/image107.png"/><Relationship Id="rId36" Type="http://schemas.openxmlformats.org/officeDocument/2006/relationships/image" Target="../media/image102.png"/><Relationship Id="rId39" Type="http://schemas.openxmlformats.org/officeDocument/2006/relationships/image" Target="../media/image100.png"/><Relationship Id="rId38" Type="http://schemas.openxmlformats.org/officeDocument/2006/relationships/image" Target="../media/image98.png"/><Relationship Id="rId20" Type="http://schemas.openxmlformats.org/officeDocument/2006/relationships/image" Target="../media/image87.png"/><Relationship Id="rId22" Type="http://schemas.openxmlformats.org/officeDocument/2006/relationships/image" Target="../media/image91.png"/><Relationship Id="rId21" Type="http://schemas.openxmlformats.org/officeDocument/2006/relationships/image" Target="../media/image89.png"/><Relationship Id="rId24" Type="http://schemas.openxmlformats.org/officeDocument/2006/relationships/image" Target="../media/image99.png"/><Relationship Id="rId23" Type="http://schemas.openxmlformats.org/officeDocument/2006/relationships/image" Target="../media/image90.png"/><Relationship Id="rId26" Type="http://schemas.openxmlformats.org/officeDocument/2006/relationships/image" Target="../media/image85.png"/><Relationship Id="rId25" Type="http://schemas.openxmlformats.org/officeDocument/2006/relationships/image" Target="../media/image84.png"/><Relationship Id="rId28" Type="http://schemas.openxmlformats.org/officeDocument/2006/relationships/image" Target="../media/image118.png"/><Relationship Id="rId27" Type="http://schemas.openxmlformats.org/officeDocument/2006/relationships/image" Target="../media/image93.png"/><Relationship Id="rId29" Type="http://schemas.openxmlformats.org/officeDocument/2006/relationships/image" Target="../media/image97.png"/><Relationship Id="rId11" Type="http://schemas.openxmlformats.org/officeDocument/2006/relationships/image" Target="../media/image77.png"/><Relationship Id="rId10" Type="http://schemas.openxmlformats.org/officeDocument/2006/relationships/image" Target="../media/image95.png"/><Relationship Id="rId13" Type="http://schemas.openxmlformats.org/officeDocument/2006/relationships/image" Target="../media/image80.png"/><Relationship Id="rId12" Type="http://schemas.openxmlformats.org/officeDocument/2006/relationships/image" Target="../media/image74.png"/><Relationship Id="rId15" Type="http://schemas.openxmlformats.org/officeDocument/2006/relationships/image" Target="../media/image83.png"/><Relationship Id="rId14" Type="http://schemas.openxmlformats.org/officeDocument/2006/relationships/image" Target="../media/image67.png"/><Relationship Id="rId17" Type="http://schemas.openxmlformats.org/officeDocument/2006/relationships/image" Target="../media/image86.png"/><Relationship Id="rId16" Type="http://schemas.openxmlformats.org/officeDocument/2006/relationships/image" Target="../media/image81.png"/><Relationship Id="rId19" Type="http://schemas.openxmlformats.org/officeDocument/2006/relationships/image" Target="../media/image92.png"/><Relationship Id="rId18" Type="http://schemas.openxmlformats.org/officeDocument/2006/relationships/image" Target="../media/image8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959606" y="2119741"/>
            <a:ext cx="112083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343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937894" y="5679725"/>
            <a:ext cx="8705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38"/>
              <a:buNone/>
              <a:defRPr b="0" i="0" sz="3264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448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888888"/>
              </a:buClr>
              <a:buSzPts val="1958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888888"/>
              </a:buClr>
              <a:buSzPts val="2203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rgbClr val="888888"/>
              </a:buClr>
              <a:buSzPts val="1741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935377" y="6205833"/>
            <a:ext cx="87681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lt1"/>
              </a:buClr>
              <a:buSzPts val="1714"/>
              <a:buNone/>
              <a:defRPr b="0" i="0" sz="1904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1469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/>
            </a:lvl2pPr>
            <a:lvl3pPr indent="-320039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Char char="–"/>
              <a:defRPr/>
            </a:lvl3pPr>
            <a:lvl4pPr indent="-331469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/>
            </a:lvl4pPr>
            <a:lvl5pPr indent="-320039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71637" y="6582306"/>
            <a:ext cx="1428761" cy="242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1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/>
        </p:nvSpPr>
        <p:spPr>
          <a:xfrm>
            <a:off x="308069" y="1725098"/>
            <a:ext cx="169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25" spcFirstLastPara="1" rIns="124325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9"/>
              <a:buFont typeface="Arial"/>
              <a:buNone/>
            </a:pPr>
            <a:r>
              <a:rPr b="0" i="0" lang="en-US" sz="1632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Misc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84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513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3541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6570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9598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2626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45655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78683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11712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44740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77769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310797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043826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776854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509883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242904" y="232952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2087" y="3350021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45709" y="3350021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824933" y="3350021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551600" y="3350021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278266" y="3350021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004932" y="3350021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731598" y="3350021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644704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346599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048494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750389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452282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458264" y="3268413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184930" y="3268413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911596" y="3268413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638262" y="3268413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8364928" y="3268413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9091594" y="3268413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9818260" y="3268413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1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0544926" y="3268413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1271588" y="3268413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1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063228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1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937894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1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252085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2721041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1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3504188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1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4287335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1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5070482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1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5853629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1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6636776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1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7419923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8203070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8986217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9769364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10552511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95229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1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923858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1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625753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1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2327648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11335653" y="4262904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3029543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3731438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4433333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5135228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5837123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6539018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7240914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7942809" y="5318478"/>
            <a:ext cx="761705" cy="76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71637" y="6582306"/>
            <a:ext cx="1428761" cy="24285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 txBox="1"/>
          <p:nvPr>
            <p:ph idx="1" type="body"/>
          </p:nvPr>
        </p:nvSpPr>
        <p:spPr>
          <a:xfrm>
            <a:off x="494437" y="2161612"/>
            <a:ext cx="114240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469"/>
              </a:spcBef>
              <a:spcAft>
                <a:spcPts val="0"/>
              </a:spcAft>
              <a:buClr>
                <a:schemeClr val="lt1"/>
              </a:buClr>
              <a:buSzPts val="6609"/>
              <a:buNone/>
              <a:defRPr b="0" i="0" sz="7343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448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1958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2203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1741"/>
              <a:buNone/>
              <a:defRPr b="0" i="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/>
          <p:nvPr>
            <p:ph type="title"/>
          </p:nvPr>
        </p:nvSpPr>
        <p:spPr>
          <a:xfrm>
            <a:off x="465138" y="632779"/>
            <a:ext cx="115332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46491" y="1785332"/>
            <a:ext cx="11642700" cy="4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5162" lvl="0" marL="457200" rtl="0" algn="l">
              <a:lnSpc>
                <a:spcPct val="100000"/>
              </a:lnSpc>
              <a:spcBef>
                <a:spcPts val="653"/>
              </a:spcBef>
              <a:spcAft>
                <a:spcPts val="0"/>
              </a:spcAft>
              <a:buClr>
                <a:schemeClr val="lt1"/>
              </a:buClr>
              <a:buSzPts val="2938"/>
              <a:buChar char="•"/>
              <a:defRPr>
                <a:solidFill>
                  <a:schemeClr val="lt1"/>
                </a:solidFill>
              </a:defRPr>
            </a:lvl1pPr>
            <a:lvl2pPr indent="-384047" lvl="1" marL="9144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448"/>
              <a:buChar char="•"/>
              <a:defRPr>
                <a:solidFill>
                  <a:schemeClr val="lt1"/>
                </a:solidFill>
              </a:defRPr>
            </a:lvl2pPr>
            <a:lvl3pPr indent="-352933" lvl="2" marL="137160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1958"/>
              <a:buChar char="–"/>
              <a:defRPr>
                <a:solidFill>
                  <a:schemeClr val="lt1"/>
                </a:solidFill>
              </a:defRPr>
            </a:lvl3pPr>
            <a:lvl4pPr indent="-368490" lvl="3" marL="182880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2203"/>
              <a:buChar char="•"/>
              <a:defRPr>
                <a:solidFill>
                  <a:schemeClr val="lt1"/>
                </a:solidFill>
              </a:defRPr>
            </a:lvl4pPr>
            <a:lvl5pPr indent="-339153" lvl="4" marL="22860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1741"/>
              <a:buChar char="–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71637" y="6582306"/>
            <a:ext cx="1428761" cy="24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Frame">
  <p:cSld name="Closing Fram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1228294" y="2449943"/>
            <a:ext cx="10527000" cy="16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343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366478" y="3695064"/>
            <a:ext cx="86361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53"/>
              </a:spcBef>
              <a:spcAft>
                <a:spcPts val="0"/>
              </a:spcAft>
              <a:buClr>
                <a:schemeClr val="lt1"/>
              </a:buClr>
              <a:buSzPts val="2938"/>
              <a:buNone/>
              <a:defRPr sz="3264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lt1"/>
              </a:buClr>
              <a:buSzPts val="1469"/>
              <a:buNone/>
              <a:defRPr sz="1632"/>
            </a:lvl2pPr>
            <a:lvl3pPr indent="-228600" lvl="2" marL="1371600" rtl="0" algn="l">
              <a:lnSpc>
                <a:spcPct val="100000"/>
              </a:lnSpc>
              <a:spcBef>
                <a:spcPts val="272"/>
              </a:spcBef>
              <a:spcAft>
                <a:spcPts val="0"/>
              </a:spcAft>
              <a:buClr>
                <a:schemeClr val="lt1"/>
              </a:buClr>
              <a:buSzPts val="1088"/>
              <a:buNone/>
              <a:defRPr sz="1360"/>
            </a:lvl3pPr>
            <a:lvl4pPr indent="-228600" lvl="3" marL="182880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lt1"/>
              </a:buClr>
              <a:buSzPts val="1102"/>
              <a:buNone/>
              <a:defRPr sz="1224"/>
            </a:lvl4pPr>
            <a:lvl5pPr indent="-228600" lvl="4" marL="228600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lt1"/>
              </a:buClr>
              <a:buSzPts val="979"/>
              <a:buNone/>
              <a:defRPr sz="1224"/>
            </a:lvl5pPr>
            <a:lvl6pPr indent="-228600" lvl="5" marL="274320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1224"/>
              <a:buNone/>
              <a:defRPr sz="1224"/>
            </a:lvl6pPr>
            <a:lvl7pPr indent="-228600" lvl="6" marL="320040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1224"/>
              <a:buNone/>
              <a:defRPr sz="1224"/>
            </a:lvl7pPr>
            <a:lvl8pPr indent="-228600" lvl="7" marL="365760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1224"/>
              <a:buNone/>
              <a:defRPr sz="1224"/>
            </a:lvl8pPr>
            <a:lvl9pPr indent="-228600" lvl="8" marL="411480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1224"/>
              <a:buNone/>
              <a:defRPr sz="1224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46491" y="1799405"/>
            <a:ext cx="57648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4048" lvl="0" marL="4572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448"/>
              <a:buFont typeface="Arial"/>
              <a:buChar char="•"/>
              <a:defRPr sz="2720">
                <a:solidFill>
                  <a:schemeClr val="lt1"/>
                </a:solidFill>
              </a:defRPr>
            </a:lvl1pPr>
            <a:lvl2pPr indent="-368490" lvl="1" marL="91440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2203"/>
              <a:buFont typeface="Merriweather Sans"/>
              <a:buChar char="–"/>
              <a:defRPr sz="2448">
                <a:solidFill>
                  <a:schemeClr val="lt1"/>
                </a:solidFill>
              </a:defRPr>
            </a:lvl2pPr>
            <a:lvl3pPr indent="-325310" lvl="2" marL="1371600" rtl="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lt1"/>
              </a:buClr>
              <a:buSzPts val="1523"/>
              <a:buFont typeface="Arial"/>
              <a:buChar char="•"/>
              <a:defRPr sz="1904">
                <a:solidFill>
                  <a:schemeClr val="lt1"/>
                </a:solidFill>
              </a:defRPr>
            </a:lvl3pPr>
            <a:lvl4pPr indent="-321881" lvl="3" marL="1828800" rtl="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lt1"/>
              </a:buClr>
              <a:buSzPts val="1469"/>
              <a:buFont typeface="Merriweather Sans"/>
              <a:buChar char="–"/>
              <a:defRPr sz="1632">
                <a:solidFill>
                  <a:schemeClr val="lt1"/>
                </a:solidFill>
              </a:defRPr>
            </a:lvl4pPr>
            <a:lvl5pPr indent="-311531" lvl="4" marL="2286000" rtl="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lt1"/>
              </a:buClr>
              <a:buSzPts val="1306"/>
              <a:buFont typeface="Arial"/>
              <a:buChar char="•"/>
              <a:defRPr sz="1632">
                <a:solidFill>
                  <a:schemeClr val="lt1"/>
                </a:solidFill>
              </a:defRPr>
            </a:lvl5pPr>
            <a:lvl6pPr indent="-366776" lvl="5" marL="27432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2176"/>
              <a:buChar char="•"/>
              <a:defRPr sz="2176"/>
            </a:lvl6pPr>
            <a:lvl7pPr indent="-366776" lvl="6" marL="32004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2176"/>
              <a:buChar char="•"/>
              <a:defRPr sz="2176"/>
            </a:lvl7pPr>
            <a:lvl8pPr indent="-366776" lvl="7" marL="36576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2176"/>
              <a:buChar char="•"/>
              <a:defRPr sz="2176"/>
            </a:lvl8pPr>
            <a:lvl9pPr indent="-366776" lvl="8" marL="41148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2176"/>
              <a:buChar char="•"/>
              <a:defRPr sz="2176"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6218237" y="1799405"/>
            <a:ext cx="57711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4048" lvl="0" marL="4572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448"/>
              <a:buFont typeface="Arial"/>
              <a:buChar char="•"/>
              <a:defRPr sz="2720">
                <a:solidFill>
                  <a:schemeClr val="lt1"/>
                </a:solidFill>
              </a:defRPr>
            </a:lvl1pPr>
            <a:lvl2pPr indent="-368490" lvl="1" marL="91440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2203"/>
              <a:buFont typeface="Merriweather Sans"/>
              <a:buChar char="–"/>
              <a:defRPr sz="2448">
                <a:solidFill>
                  <a:schemeClr val="lt1"/>
                </a:solidFill>
              </a:defRPr>
            </a:lvl2pPr>
            <a:lvl3pPr indent="-325310" lvl="2" marL="1371600" rtl="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lt1"/>
              </a:buClr>
              <a:buSzPts val="1523"/>
              <a:buFont typeface="Arial"/>
              <a:buChar char="•"/>
              <a:defRPr sz="1904">
                <a:solidFill>
                  <a:schemeClr val="lt1"/>
                </a:solidFill>
              </a:defRPr>
            </a:lvl3pPr>
            <a:lvl4pPr indent="-321881" lvl="3" marL="1828800" rtl="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lt1"/>
              </a:buClr>
              <a:buSzPts val="1469"/>
              <a:buFont typeface="Merriweather Sans"/>
              <a:buChar char="–"/>
              <a:defRPr sz="1632">
                <a:solidFill>
                  <a:schemeClr val="lt1"/>
                </a:solidFill>
              </a:defRPr>
            </a:lvl4pPr>
            <a:lvl5pPr indent="-311531" lvl="4" marL="2286000" rtl="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lt1"/>
              </a:buClr>
              <a:buSzPts val="1306"/>
              <a:buFont typeface="Arial"/>
              <a:buChar char="•"/>
              <a:defRPr sz="1632">
                <a:solidFill>
                  <a:schemeClr val="lt1"/>
                </a:solidFill>
              </a:defRPr>
            </a:lvl5pPr>
            <a:lvl6pPr indent="-366776" lvl="5" marL="27432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2176"/>
              <a:buChar char="•"/>
              <a:defRPr sz="2176"/>
            </a:lvl6pPr>
            <a:lvl7pPr indent="-366776" lvl="6" marL="32004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2176"/>
              <a:buChar char="•"/>
              <a:defRPr sz="2176"/>
            </a:lvl7pPr>
            <a:lvl8pPr indent="-366776" lvl="7" marL="36576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2176"/>
              <a:buChar char="•"/>
              <a:defRPr sz="2176"/>
            </a:lvl8pPr>
            <a:lvl9pPr indent="-366776" lvl="8" marL="41148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2176"/>
              <a:buChar char="•"/>
              <a:defRPr sz="2176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71637" y="6582306"/>
            <a:ext cx="1428761" cy="24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solidFill>
          <a:schemeClr val="dk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46491" y="1749034"/>
            <a:ext cx="57648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53"/>
              </a:spcBef>
              <a:spcAft>
                <a:spcPts val="0"/>
              </a:spcAft>
              <a:buClr>
                <a:schemeClr val="lt1"/>
              </a:buClr>
              <a:buSzPts val="2938"/>
              <a:buNone/>
              <a:defRPr b="1" i="0" sz="3264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448"/>
              <a:buNone/>
              <a:defRPr b="1" sz="2720"/>
            </a:lvl2pPr>
            <a:lvl3pPr indent="-228600" lvl="2" marL="137160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1958"/>
              <a:buNone/>
              <a:defRPr b="1" sz="2448"/>
            </a:lvl3pPr>
            <a:lvl4pPr indent="-228600" lvl="3" marL="18288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1958"/>
              <a:buNone/>
              <a:defRPr b="1" sz="2176"/>
            </a:lvl4pPr>
            <a:lvl5pPr indent="-228600" lvl="4" marL="22860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1741"/>
              <a:buNone/>
              <a:defRPr b="1" sz="2176"/>
            </a:lvl5pPr>
            <a:lvl6pPr indent="-228600" lvl="5" marL="27432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None/>
              <a:defRPr b="1" sz="2176"/>
            </a:lvl6pPr>
            <a:lvl7pPr indent="-228600" lvl="6" marL="32004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None/>
              <a:defRPr b="1" sz="2176"/>
            </a:lvl7pPr>
            <a:lvl8pPr indent="-228600" lvl="7" marL="36576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None/>
              <a:defRPr b="1" sz="2176"/>
            </a:lvl8pPr>
            <a:lvl9pPr indent="-228600" lvl="8" marL="41148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None/>
              <a:defRPr b="1" sz="2176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6202406" y="1749034"/>
            <a:ext cx="5787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53"/>
              </a:spcBef>
              <a:spcAft>
                <a:spcPts val="0"/>
              </a:spcAft>
              <a:buClr>
                <a:schemeClr val="lt1"/>
              </a:buClr>
              <a:buSzPts val="2938"/>
              <a:buNone/>
              <a:defRPr b="1" i="0" sz="3264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448"/>
              <a:buNone/>
              <a:defRPr b="1" sz="2720"/>
            </a:lvl2pPr>
            <a:lvl3pPr indent="-228600" lvl="2" marL="137160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1958"/>
              <a:buNone/>
              <a:defRPr b="1" sz="2448"/>
            </a:lvl3pPr>
            <a:lvl4pPr indent="-228600" lvl="3" marL="18288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1958"/>
              <a:buNone/>
              <a:defRPr b="1" sz="2176"/>
            </a:lvl4pPr>
            <a:lvl5pPr indent="-228600" lvl="4" marL="22860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1741"/>
              <a:buNone/>
              <a:defRPr b="1" sz="2176"/>
            </a:lvl5pPr>
            <a:lvl6pPr indent="-228600" lvl="5" marL="27432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None/>
              <a:defRPr b="1" sz="2176"/>
            </a:lvl6pPr>
            <a:lvl7pPr indent="-228600" lvl="6" marL="32004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None/>
              <a:defRPr b="1" sz="2176"/>
            </a:lvl7pPr>
            <a:lvl8pPr indent="-228600" lvl="7" marL="36576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None/>
              <a:defRPr b="1" sz="2176"/>
            </a:lvl8pPr>
            <a:lvl9pPr indent="-228600" lvl="8" marL="41148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None/>
              <a:defRPr b="1" sz="2176"/>
            </a:lvl9pPr>
          </a:lstStyle>
          <a:p/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6218237" y="2506448"/>
            <a:ext cx="57711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4048" lvl="0" marL="4572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448"/>
              <a:buFont typeface="Arial"/>
              <a:buChar char="•"/>
              <a:defRPr sz="2720">
                <a:solidFill>
                  <a:schemeClr val="lt1"/>
                </a:solidFill>
              </a:defRPr>
            </a:lvl1pPr>
            <a:lvl2pPr indent="-368490" lvl="1" marL="91440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2203"/>
              <a:buFont typeface="Merriweather Sans"/>
              <a:buChar char="–"/>
              <a:defRPr sz="2448">
                <a:solidFill>
                  <a:schemeClr val="lt1"/>
                </a:solidFill>
              </a:defRPr>
            </a:lvl2pPr>
            <a:lvl3pPr indent="-325310" lvl="2" marL="1371600" rtl="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lt1"/>
              </a:buClr>
              <a:buSzPts val="1523"/>
              <a:buFont typeface="Arial"/>
              <a:buChar char="•"/>
              <a:defRPr sz="1904">
                <a:solidFill>
                  <a:schemeClr val="lt1"/>
                </a:solidFill>
              </a:defRPr>
            </a:lvl3pPr>
            <a:lvl4pPr indent="-321881" lvl="3" marL="1828800" rtl="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lt1"/>
              </a:buClr>
              <a:buSzPts val="1469"/>
              <a:buFont typeface="Merriweather Sans"/>
              <a:buChar char="–"/>
              <a:defRPr sz="1632">
                <a:solidFill>
                  <a:schemeClr val="lt1"/>
                </a:solidFill>
              </a:defRPr>
            </a:lvl4pPr>
            <a:lvl5pPr indent="-311531" lvl="4" marL="2286000" rtl="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lt1"/>
              </a:buClr>
              <a:buSzPts val="1306"/>
              <a:buFont typeface="Arial"/>
              <a:buChar char="•"/>
              <a:defRPr sz="1632">
                <a:solidFill>
                  <a:schemeClr val="lt1"/>
                </a:solidFill>
              </a:defRPr>
            </a:lvl5pPr>
            <a:lvl6pPr indent="-366776" lvl="5" marL="27432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Char char="•"/>
              <a:defRPr sz="2176"/>
            </a:lvl6pPr>
            <a:lvl7pPr indent="-366776" lvl="6" marL="32004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Char char="•"/>
              <a:defRPr sz="2176"/>
            </a:lvl7pPr>
            <a:lvl8pPr indent="-366776" lvl="7" marL="36576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Char char="•"/>
              <a:defRPr sz="2176"/>
            </a:lvl8pPr>
            <a:lvl9pPr indent="-366776" lvl="8" marL="41148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Char char="•"/>
              <a:defRPr sz="2176"/>
            </a:lvl9pPr>
          </a:lstStyle>
          <a:p/>
        </p:txBody>
      </p:sp>
      <p:sp>
        <p:nvSpPr>
          <p:cNvPr id="33" name="Google Shape;33;p6"/>
          <p:cNvSpPr txBox="1"/>
          <p:nvPr>
            <p:ph idx="4" type="body"/>
          </p:nvPr>
        </p:nvSpPr>
        <p:spPr>
          <a:xfrm>
            <a:off x="346491" y="2506448"/>
            <a:ext cx="57594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4048" lvl="0" marL="4572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448"/>
              <a:buFont typeface="Arial"/>
              <a:buChar char="•"/>
              <a:defRPr sz="2720">
                <a:solidFill>
                  <a:schemeClr val="lt1"/>
                </a:solidFill>
              </a:defRPr>
            </a:lvl1pPr>
            <a:lvl2pPr indent="-368490" lvl="1" marL="91440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2203"/>
              <a:buFont typeface="Merriweather Sans"/>
              <a:buChar char="–"/>
              <a:defRPr sz="2448">
                <a:solidFill>
                  <a:schemeClr val="lt1"/>
                </a:solidFill>
              </a:defRPr>
            </a:lvl2pPr>
            <a:lvl3pPr indent="-325310" lvl="2" marL="1371600" rtl="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lt1"/>
              </a:buClr>
              <a:buSzPts val="1523"/>
              <a:buFont typeface="Arial"/>
              <a:buChar char="•"/>
              <a:defRPr sz="1904">
                <a:solidFill>
                  <a:schemeClr val="lt1"/>
                </a:solidFill>
              </a:defRPr>
            </a:lvl3pPr>
            <a:lvl4pPr indent="-321881" lvl="3" marL="1828800" rtl="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lt1"/>
              </a:buClr>
              <a:buSzPts val="1469"/>
              <a:buFont typeface="Merriweather Sans"/>
              <a:buChar char="–"/>
              <a:defRPr sz="1632">
                <a:solidFill>
                  <a:schemeClr val="lt1"/>
                </a:solidFill>
              </a:defRPr>
            </a:lvl4pPr>
            <a:lvl5pPr indent="-311531" lvl="4" marL="2286000" rtl="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lt1"/>
              </a:buClr>
              <a:buSzPts val="1306"/>
              <a:buFont typeface="Arial"/>
              <a:buChar char="•"/>
              <a:defRPr sz="1632">
                <a:solidFill>
                  <a:schemeClr val="lt1"/>
                </a:solidFill>
              </a:defRPr>
            </a:lvl5pPr>
            <a:lvl6pPr indent="-366776" lvl="5" marL="27432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Char char="•"/>
              <a:defRPr sz="2176"/>
            </a:lvl6pPr>
            <a:lvl7pPr indent="-366776" lvl="6" marL="32004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Char char="•"/>
              <a:defRPr sz="2176"/>
            </a:lvl7pPr>
            <a:lvl8pPr indent="-366776" lvl="7" marL="36576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Char char="•"/>
              <a:defRPr sz="2176"/>
            </a:lvl8pPr>
            <a:lvl9pPr indent="-366776" lvl="8" marL="411480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dk1"/>
              </a:buClr>
              <a:buSzPts val="2176"/>
              <a:buChar char="•"/>
              <a:defRPr sz="2176"/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71637" y="6582306"/>
            <a:ext cx="1428761" cy="24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Question or Section Black">
  <p:cSld name="Big Question or Section Black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1295467" y="1294670"/>
            <a:ext cx="9426000" cy="3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984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1295467" y="4032089"/>
            <a:ext cx="93192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53"/>
              </a:spcBef>
              <a:spcAft>
                <a:spcPts val="0"/>
              </a:spcAft>
              <a:buClr>
                <a:schemeClr val="lt1"/>
              </a:buClr>
              <a:buSzPts val="2938"/>
              <a:buNone/>
              <a:defRPr b="0" i="0" sz="3264">
                <a:solidFill>
                  <a:schemeClr val="lt1"/>
                </a:solidFill>
              </a:defRPr>
            </a:lvl1pPr>
            <a:lvl2pPr indent="-331469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/>
            </a:lvl2pPr>
            <a:lvl3pPr indent="-320039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Char char="–"/>
              <a:defRPr/>
            </a:lvl3pPr>
            <a:lvl4pPr indent="-331469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/>
            </a:lvl4pPr>
            <a:lvl5pPr indent="-320039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71637" y="6582306"/>
            <a:ext cx="1428761" cy="24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71637" y="6582306"/>
            <a:ext cx="1428761" cy="24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243" y="1632057"/>
            <a:ext cx="9754800" cy="46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/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25" spcFirstLastPara="1" rIns="124325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40"/>
              <a:buFont typeface="Arial"/>
              <a:buNone/>
            </a:pPr>
            <a:r>
              <a:rPr b="0" i="0" lang="en-US" sz="544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Here are some icons to use - scalable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55794" y="2268374"/>
            <a:ext cx="554997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66882" y="2268374"/>
            <a:ext cx="554997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677971" y="2268374"/>
            <a:ext cx="554997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289060" y="2268374"/>
            <a:ext cx="554997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900149" y="2268374"/>
            <a:ext cx="554997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3511238" y="2268374"/>
            <a:ext cx="554997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4122326" y="2268374"/>
            <a:ext cx="554997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4733415" y="2268374"/>
            <a:ext cx="554997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5344504" y="2268374"/>
            <a:ext cx="554997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5955592" y="2268374"/>
            <a:ext cx="554997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6566681" y="2268374"/>
            <a:ext cx="554998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7177770" y="2268374"/>
            <a:ext cx="554998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7788859" y="2268374"/>
            <a:ext cx="554998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>
            <a:off x="8399948" y="2268374"/>
            <a:ext cx="554998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9011035" y="2268374"/>
            <a:ext cx="554998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>
            <a:off x="9622124" y="2268374"/>
            <a:ext cx="554998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>
            <a:off x="10233213" y="2268374"/>
            <a:ext cx="554998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10844303" y="2268374"/>
            <a:ext cx="554998" cy="5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11455391" y="2268374"/>
            <a:ext cx="554998" cy="55492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370738" y="1846381"/>
            <a:ext cx="169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25" spcFirstLastPara="1" rIns="124325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9"/>
              <a:buFont typeface="Arial"/>
              <a:buNone/>
            </a:pPr>
            <a:r>
              <a:rPr b="0" i="0" lang="en-US" sz="1632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DB Benefits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21810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57638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893465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629293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365120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100948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836775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572603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6308430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044258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7780085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8515913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9251740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9987568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0723395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1459225" y="3507898"/>
            <a:ext cx="639380" cy="63929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/>
        </p:nvSpPr>
        <p:spPr>
          <a:xfrm>
            <a:off x="346491" y="3085905"/>
            <a:ext cx="169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25" spcFirstLastPara="1" rIns="124325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9"/>
              <a:buFont typeface="Arial"/>
              <a:buNone/>
            </a:pPr>
            <a:r>
              <a:rPr b="0" i="0" lang="en-US" sz="1632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DB Features</a:t>
            </a:r>
            <a:endParaRPr b="0" i="0" sz="1632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2" name="Google Shape;82;p9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434477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087237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739997" y="4831792"/>
            <a:ext cx="688167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2392757" y="4831792"/>
            <a:ext cx="688167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3045516" y="4831792"/>
            <a:ext cx="688167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3698276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4351036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5003796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656556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6309316" y="4831792"/>
            <a:ext cx="688167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6962076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7614836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8267596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8920355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9573115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10225875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10878635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1531406" y="4831792"/>
            <a:ext cx="688168" cy="68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8532917" y="5628244"/>
            <a:ext cx="68127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9365142" y="5628244"/>
            <a:ext cx="68127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10197365" y="5628244"/>
            <a:ext cx="68127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5357933" y="5647481"/>
            <a:ext cx="642793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6151679" y="5647481"/>
            <a:ext cx="642792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6945425" y="5647481"/>
            <a:ext cx="642793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7739171" y="5647481"/>
            <a:ext cx="642793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398569" y="5690108"/>
            <a:ext cx="557525" cy="55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1107050" y="5690108"/>
            <a:ext cx="557525" cy="55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815530" y="5690108"/>
            <a:ext cx="557525" cy="55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524011" y="5690108"/>
            <a:ext cx="557525" cy="55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3232492" y="5690108"/>
            <a:ext cx="557525" cy="55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9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3940972" y="5690108"/>
            <a:ext cx="557525" cy="55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9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4649453" y="5690108"/>
            <a:ext cx="557525" cy="55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 txBox="1"/>
          <p:nvPr/>
        </p:nvSpPr>
        <p:spPr>
          <a:xfrm>
            <a:off x="365851" y="4426875"/>
            <a:ext cx="2912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25" spcFirstLastPara="1" rIns="124325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9"/>
              <a:buFont typeface="Arial"/>
              <a:buNone/>
            </a:pPr>
            <a:r>
              <a:rPr b="0" i="0" lang="en-US" sz="1632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General / Data Science</a:t>
            </a:r>
            <a:endParaRPr b="0" i="0" sz="1632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" name="Google Shape;115;p9"/>
          <p:cNvSpPr txBox="1"/>
          <p:nvPr/>
        </p:nvSpPr>
        <p:spPr>
          <a:xfrm>
            <a:off x="365850" y="1082901"/>
            <a:ext cx="110109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25" spcFirstLastPara="1" rIns="124325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14"/>
              <a:buFont typeface="Arial"/>
              <a:buNone/>
            </a:pPr>
            <a:r>
              <a:rPr b="1" i="0" lang="en-US" sz="1904" u="none" cap="none" strike="noStrik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Icons can be recolored within Powerpoint </a:t>
            </a:r>
            <a:r>
              <a:rPr b="1" i="0" lang="en-US" sz="1904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— see: format picture / picture color / recolor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lt1"/>
              </a:buClr>
              <a:buSzPts val="1714"/>
              <a:buFont typeface="Arial"/>
              <a:buNone/>
            </a:pPr>
            <a:r>
              <a:rPr b="1" i="0" lang="en-US" sz="1904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Orange, Green, Black versions (no recoloration necessary) can be found in </a:t>
            </a:r>
            <a:r>
              <a:rPr b="1" i="0" lang="en-US" sz="1904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9"/>
              </a:rPr>
              <a:t>go/icons</a:t>
            </a:r>
            <a:endParaRPr b="1" i="0" sz="1904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rgbClr val="3F3F3F"/>
              </a:buClr>
              <a:buSzPts val="1469"/>
              <a:buFont typeface="Arial"/>
              <a:buNone/>
            </a:pPr>
            <a:r>
              <a:t/>
            </a:r>
            <a:endParaRPr b="0" i="0" sz="1632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/>
        </p:nvSpPr>
        <p:spPr>
          <a:xfrm>
            <a:off x="376065" y="4337871"/>
            <a:ext cx="169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25" spcFirstLastPara="1" rIns="124325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9"/>
              <a:buFont typeface="Arial"/>
              <a:buNone/>
            </a:pPr>
            <a:r>
              <a:rPr b="0" i="0" lang="en-US" sz="1632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Industries</a:t>
            </a:r>
            <a:endParaRPr b="0" i="0" sz="1632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0669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691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0714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0736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0758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60780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0802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40825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30847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869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410891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200913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90934" y="4818754"/>
            <a:ext cx="679585" cy="67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7079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38173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79267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20361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61456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702550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43644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384738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225832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66926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908020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749115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590209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1431300" y="3386153"/>
            <a:ext cx="728290" cy="728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 txBox="1"/>
          <p:nvPr/>
        </p:nvSpPr>
        <p:spPr>
          <a:xfrm>
            <a:off x="366003" y="3017599"/>
            <a:ext cx="169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25" spcFirstLastPara="1" rIns="124325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9"/>
              <a:buFont typeface="Arial"/>
              <a:buNone/>
            </a:pPr>
            <a:r>
              <a:rPr b="0" i="0" lang="en-US" sz="1632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rgbClr val="3F3F3F"/>
              </a:buClr>
              <a:buSzPts val="1469"/>
              <a:buFont typeface="Arial"/>
              <a:buNone/>
            </a:pPr>
            <a:r>
              <a:t/>
            </a:r>
            <a:endParaRPr b="0" i="0" sz="1632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96740" y="2118190"/>
            <a:ext cx="698538" cy="6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103727" y="2118190"/>
            <a:ext cx="698538" cy="6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300233" y="2118190"/>
            <a:ext cx="698537" cy="6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907219" y="2118190"/>
            <a:ext cx="698538" cy="69843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0"/>
          <p:cNvSpPr txBox="1"/>
          <p:nvPr/>
        </p:nvSpPr>
        <p:spPr>
          <a:xfrm>
            <a:off x="365664" y="1697328"/>
            <a:ext cx="169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25" spcFirstLastPara="1" rIns="124325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9"/>
              <a:buFont typeface="Arial"/>
              <a:buNone/>
            </a:pPr>
            <a:r>
              <a:rPr b="0" i="0" lang="en-US" sz="1632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Spark Benefits</a:t>
            </a:r>
            <a:endParaRPr b="0" i="0" sz="1632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2" name="Google Shape;152;p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466908" y="2135025"/>
            <a:ext cx="681700" cy="68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304445" y="2135025"/>
            <a:ext cx="681700" cy="68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141983" y="2135025"/>
            <a:ext cx="681700" cy="68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979520" y="2135025"/>
            <a:ext cx="681700" cy="68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817058" y="2135025"/>
            <a:ext cx="681700" cy="68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8654595" y="2135025"/>
            <a:ext cx="681700" cy="68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9492133" y="2135025"/>
            <a:ext cx="681700" cy="68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0329671" y="2135025"/>
            <a:ext cx="681700" cy="68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1167208" y="2135025"/>
            <a:ext cx="681700" cy="6816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0"/>
          <p:cNvSpPr txBox="1"/>
          <p:nvPr/>
        </p:nvSpPr>
        <p:spPr>
          <a:xfrm>
            <a:off x="4335776" y="1700442"/>
            <a:ext cx="169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25" spcFirstLastPara="1" rIns="124325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69"/>
              <a:buFont typeface="Arial"/>
              <a:buNone/>
            </a:pPr>
            <a:r>
              <a:rPr b="0" i="0" lang="en-US" sz="1632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Spark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44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46491" y="1632057"/>
            <a:ext cx="11642700" cy="4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5162" lvl="0" marL="457200" marR="0" rtl="0" algn="l">
              <a:lnSpc>
                <a:spcPct val="100000"/>
              </a:lnSpc>
              <a:spcBef>
                <a:spcPts val="653"/>
              </a:spcBef>
              <a:spcAft>
                <a:spcPts val="0"/>
              </a:spcAft>
              <a:buClr>
                <a:schemeClr val="lt1"/>
              </a:buClr>
              <a:buSzPts val="2938"/>
              <a:buFont typeface="Arial"/>
              <a:buChar char="•"/>
              <a:defRPr b="0" i="0" sz="3264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4047" lvl="1" marL="91440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448"/>
              <a:buFont typeface="Arial"/>
              <a:buChar char="•"/>
              <a:defRPr b="0" i="0" sz="272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2933" lvl="2" marL="13716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1958"/>
              <a:buFont typeface="Merriweather Sans"/>
              <a:buChar char="–"/>
              <a:defRPr b="0" i="0" sz="2448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68490" lvl="3" marL="18288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2203"/>
              <a:buFont typeface="Arial"/>
              <a:buChar char="•"/>
              <a:defRPr b="0" i="0" sz="2448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9153" lvl="4" marL="2286000" marR="0" rtl="0" algn="l">
              <a:lnSpc>
                <a:spcPct val="100000"/>
              </a:lnSpc>
              <a:spcBef>
                <a:spcPts val="435"/>
              </a:spcBef>
              <a:spcAft>
                <a:spcPts val="0"/>
              </a:spcAft>
              <a:buClr>
                <a:schemeClr val="lt1"/>
              </a:buClr>
              <a:buSzPts val="1741"/>
              <a:buFont typeface="Merriweather Sans"/>
              <a:buChar char="–"/>
              <a:defRPr b="0" i="0" sz="2176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401320" lvl="5" marL="274320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b="0" i="0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1320" lvl="6" marL="320040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b="0" i="0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1320" lvl="7" marL="365760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b="0" i="0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1320" lvl="8" marL="411480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b="0" i="0" sz="27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5.png"/><Relationship Id="rId4" Type="http://schemas.openxmlformats.org/officeDocument/2006/relationships/image" Target="../media/image183.png"/><Relationship Id="rId5" Type="http://schemas.openxmlformats.org/officeDocument/2006/relationships/image" Target="../media/image17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5.png"/><Relationship Id="rId4" Type="http://schemas.openxmlformats.org/officeDocument/2006/relationships/image" Target="../media/image183.png"/><Relationship Id="rId5" Type="http://schemas.openxmlformats.org/officeDocument/2006/relationships/image" Target="../media/image178.png"/><Relationship Id="rId6" Type="http://schemas.openxmlformats.org/officeDocument/2006/relationships/hyperlink" Target="https://demo.cloud.databricks.com/#notebook/9548296/command/9564645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5.png"/><Relationship Id="rId4" Type="http://schemas.openxmlformats.org/officeDocument/2006/relationships/image" Target="../media/image183.png"/><Relationship Id="rId5" Type="http://schemas.openxmlformats.org/officeDocument/2006/relationships/image" Target="../media/image178.png"/><Relationship Id="rId6" Type="http://schemas.openxmlformats.org/officeDocument/2006/relationships/hyperlink" Target="https://demo.cloud.databricks.com/#notebook/9553107/command/9553109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5.png"/><Relationship Id="rId4" Type="http://schemas.openxmlformats.org/officeDocument/2006/relationships/image" Target="../media/image183.png"/><Relationship Id="rId5" Type="http://schemas.openxmlformats.org/officeDocument/2006/relationships/image" Target="../media/image178.png"/><Relationship Id="rId6" Type="http://schemas.openxmlformats.org/officeDocument/2006/relationships/hyperlink" Target="https://demo.cloud.databricks.com/#notebook/9560341/command/9560353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4.gif"/><Relationship Id="rId4" Type="http://schemas.openxmlformats.org/officeDocument/2006/relationships/image" Target="../media/image18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3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8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6.png"/><Relationship Id="rId4" Type="http://schemas.openxmlformats.org/officeDocument/2006/relationships/image" Target="../media/image17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/>
          <p:nvPr>
            <p:ph type="ctrTitle"/>
          </p:nvPr>
        </p:nvSpPr>
        <p:spPr>
          <a:xfrm>
            <a:off x="959606" y="2119741"/>
            <a:ext cx="11208181" cy="2533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Zero to AI Ecosystem in 90 Days</a:t>
            </a:r>
            <a:endParaRPr/>
          </a:p>
        </p:txBody>
      </p:sp>
      <p:sp>
        <p:nvSpPr>
          <p:cNvPr id="243" name="Google Shape;243;p15"/>
          <p:cNvSpPr txBox="1"/>
          <p:nvPr>
            <p:ph idx="1" type="subTitle"/>
          </p:nvPr>
        </p:nvSpPr>
        <p:spPr>
          <a:xfrm>
            <a:off x="1061618" y="4607538"/>
            <a:ext cx="87042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</a:pPr>
            <a:r>
              <a:rPr lang="en-US"/>
              <a:t>30 Day Check-in</a:t>
            </a:r>
            <a:endParaRPr/>
          </a:p>
        </p:txBody>
      </p:sp>
      <p:sp>
        <p:nvSpPr>
          <p:cNvPr id="244" name="Google Shape;244;p15"/>
          <p:cNvSpPr txBox="1"/>
          <p:nvPr>
            <p:ph idx="2" type="body"/>
          </p:nvPr>
        </p:nvSpPr>
        <p:spPr>
          <a:xfrm>
            <a:off x="960350" y="6154021"/>
            <a:ext cx="8766904" cy="603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</a:pPr>
            <a:r>
              <a:rPr lang="en-US"/>
              <a:t>3/18/2021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/>
          <p:nvPr/>
        </p:nvSpPr>
        <p:spPr>
          <a:xfrm>
            <a:off x="647650" y="3012524"/>
            <a:ext cx="10651500" cy="59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 txBox="1"/>
          <p:nvPr>
            <p:ph type="title"/>
          </p:nvPr>
        </p:nvSpPr>
        <p:spPr>
          <a:xfrm>
            <a:off x="471252" y="381643"/>
            <a:ext cx="158349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Agenda</a:t>
            </a:r>
            <a:endParaRPr b="0" i="0" sz="5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" name="Google Shape;320;p24"/>
          <p:cNvSpPr txBox="1"/>
          <p:nvPr>
            <p:ph idx="12" type="sldNum"/>
          </p:nvPr>
        </p:nvSpPr>
        <p:spPr>
          <a:xfrm>
            <a:off x="11570940" y="6459279"/>
            <a:ext cx="74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900"/>
              <a:t>‹#›</a:t>
            </a:fld>
            <a:endParaRPr sz="1900"/>
          </a:p>
        </p:txBody>
      </p:sp>
      <p:sp>
        <p:nvSpPr>
          <p:cNvPr id="321" name="Google Shape;321;p24"/>
          <p:cNvSpPr txBox="1"/>
          <p:nvPr>
            <p:ph idx="1" type="body"/>
          </p:nvPr>
        </p:nvSpPr>
        <p:spPr>
          <a:xfrm>
            <a:off x="515976" y="1357437"/>
            <a:ext cx="75777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Introduction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The Team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Discovery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Challenges &amp; Opportunities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Solution/Outcomes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Demos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Batch Processing Demo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Streaming Workshop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MLFlow RapidStart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Next Steps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/>
          <p:nvPr>
            <p:ph type="title"/>
          </p:nvPr>
        </p:nvSpPr>
        <p:spPr>
          <a:xfrm>
            <a:off x="346478" y="280645"/>
            <a:ext cx="11643000" cy="10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What we heard</a:t>
            </a:r>
            <a:endParaRPr sz="3800"/>
          </a:p>
        </p:txBody>
      </p:sp>
      <p:sp>
        <p:nvSpPr>
          <p:cNvPr id="328" name="Google Shape;328;p25"/>
          <p:cNvSpPr txBox="1"/>
          <p:nvPr/>
        </p:nvSpPr>
        <p:spPr>
          <a:xfrm>
            <a:off x="346475" y="791000"/>
            <a:ext cx="117306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Engineers and Data Scientists at MegaCorp are equipped with the right skillset but spent a significant amount of time maintaining the HADOOP ecosystem </a:t>
            </a:r>
            <a:endParaRPr sz="27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471325" y="2267075"/>
            <a:ext cx="72150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Reasons for Migrating off of on-prem Hadoop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Google Shape;330;p25"/>
          <p:cNvSpPr/>
          <p:nvPr/>
        </p:nvSpPr>
        <p:spPr>
          <a:xfrm>
            <a:off x="3905975" y="3091063"/>
            <a:ext cx="2078400" cy="8124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SCALABILITY</a:t>
            </a:r>
            <a:endParaRPr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1" name="Google Shape;331;p25"/>
          <p:cNvSpPr/>
          <p:nvPr/>
        </p:nvSpPr>
        <p:spPr>
          <a:xfrm>
            <a:off x="7209325" y="3091084"/>
            <a:ext cx="2078400" cy="8124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COMPLEXITY</a:t>
            </a:r>
            <a:endParaRPr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2" name="Google Shape;332;p25"/>
          <p:cNvSpPr/>
          <p:nvPr/>
        </p:nvSpPr>
        <p:spPr>
          <a:xfrm>
            <a:off x="602635" y="4404450"/>
            <a:ext cx="4169700" cy="8124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(Time &amp; Dollars)</a:t>
            </a:r>
            <a:endParaRPr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3" name="Google Shape;333;p25"/>
          <p:cNvSpPr/>
          <p:nvPr/>
        </p:nvSpPr>
        <p:spPr>
          <a:xfrm>
            <a:off x="5118035" y="4404459"/>
            <a:ext cx="4169700" cy="8124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ML </a:t>
            </a: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INITIATIVES</a:t>
            </a:r>
            <a:endParaRPr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4" name="Google Shape;334;p25"/>
          <p:cNvSpPr/>
          <p:nvPr/>
        </p:nvSpPr>
        <p:spPr>
          <a:xfrm>
            <a:off x="602623" y="3091075"/>
            <a:ext cx="2078400" cy="8124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RELIABILITY</a:t>
            </a:r>
            <a:endParaRPr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 txBox="1"/>
          <p:nvPr>
            <p:ph type="title"/>
          </p:nvPr>
        </p:nvSpPr>
        <p:spPr>
          <a:xfrm>
            <a:off x="346478" y="280645"/>
            <a:ext cx="11643000" cy="10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To-Be Architecture Diagram</a:t>
            </a:r>
            <a:endParaRPr sz="3800"/>
          </a:p>
        </p:txBody>
      </p:sp>
      <p:pic>
        <p:nvPicPr>
          <p:cNvPr id="341" name="Google Shape;3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75" y="944425"/>
            <a:ext cx="7306574" cy="57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6"/>
          <p:cNvSpPr txBox="1"/>
          <p:nvPr/>
        </p:nvSpPr>
        <p:spPr>
          <a:xfrm>
            <a:off x="2816700" y="4438475"/>
            <a:ext cx="15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arlow"/>
                <a:ea typeface="Barlow"/>
                <a:cs typeface="Barlow"/>
                <a:sym typeface="Barlow"/>
              </a:rPr>
              <a:t>External Sources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3" name="Google Shape;343;p26"/>
          <p:cNvSpPr/>
          <p:nvPr/>
        </p:nvSpPr>
        <p:spPr>
          <a:xfrm>
            <a:off x="8338375" y="1310113"/>
            <a:ext cx="2078400" cy="8124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SCALABILITY</a:t>
            </a:r>
            <a:endParaRPr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8338375" y="5525634"/>
            <a:ext cx="2078400" cy="8124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COMPLEXITY</a:t>
            </a:r>
            <a:endParaRPr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8338376" y="3409225"/>
            <a:ext cx="2078400" cy="8124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SAVINGS</a:t>
            </a:r>
            <a:endParaRPr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8338375" y="4467425"/>
            <a:ext cx="2078400" cy="8124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ML INITIATIVES</a:t>
            </a:r>
            <a:endParaRPr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8338373" y="2307775"/>
            <a:ext cx="2078400" cy="8124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RELIABILITY</a:t>
            </a:r>
            <a:endParaRPr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346478" y="280645"/>
            <a:ext cx="11643000" cy="10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Evaluation Criteria</a:t>
            </a:r>
            <a:endParaRPr sz="3800"/>
          </a:p>
        </p:txBody>
      </p:sp>
      <p:graphicFrame>
        <p:nvGraphicFramePr>
          <p:cNvPr id="354" name="Google Shape;354;p27"/>
          <p:cNvGraphicFramePr/>
          <p:nvPr/>
        </p:nvGraphicFramePr>
        <p:xfrm>
          <a:off x="483463" y="168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{23C51874-FE45-40DD-B6BB-6EC03E69276A}</a:tableStyleId>
              </a:tblPr>
              <a:tblGrid>
                <a:gridCol w="3510500"/>
                <a:gridCol w="3510500"/>
                <a:gridCol w="351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Objective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Business Value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FFFF"/>
                          </a:solidFill>
                        </a:rPr>
                        <a:t>Measures of Success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Reduced execution time of sensor data pipeline (batch and streaming)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Faster time to data.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Increased Productivity.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Reduced processing cost to MegaCorp.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% performance gain/time saved in Databricks vs. existing Hadoop system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Simplified DevOps and reduced cost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Reduced processing cost.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Increased Productivity.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Cost of spinning up and maintaining Databricks in terms of dollars and resources time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Increased Model Accuracy &amp; 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Simplified ML Model Building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Faster detection of problems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Faster time to Market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Increased Productivity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Reduction in time of model-building.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Improvements in machine learning lifecycle.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5" name="Google Shape;355;p27"/>
          <p:cNvSpPr txBox="1"/>
          <p:nvPr/>
        </p:nvSpPr>
        <p:spPr>
          <a:xfrm>
            <a:off x="346472" y="791000"/>
            <a:ext cx="117306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success is </a:t>
            </a:r>
            <a:r>
              <a:rPr lang="en-US" sz="27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being</a:t>
            </a:r>
            <a:r>
              <a:rPr lang="en-US" sz="27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measured against the following objectives</a:t>
            </a:r>
            <a:endParaRPr sz="27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"/>
          <p:cNvSpPr/>
          <p:nvPr/>
        </p:nvSpPr>
        <p:spPr>
          <a:xfrm>
            <a:off x="680069" y="3497263"/>
            <a:ext cx="10651500" cy="665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8"/>
          <p:cNvSpPr txBox="1"/>
          <p:nvPr>
            <p:ph type="title"/>
          </p:nvPr>
        </p:nvSpPr>
        <p:spPr>
          <a:xfrm>
            <a:off x="471252" y="381643"/>
            <a:ext cx="158349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Agenda</a:t>
            </a:r>
            <a:endParaRPr b="0" i="0" sz="5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11570940" y="6459279"/>
            <a:ext cx="74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900"/>
              <a:t>‹#›</a:t>
            </a:fld>
            <a:endParaRPr sz="1900"/>
          </a:p>
        </p:txBody>
      </p:sp>
      <p:sp>
        <p:nvSpPr>
          <p:cNvPr id="363" name="Google Shape;363;p28"/>
          <p:cNvSpPr txBox="1"/>
          <p:nvPr>
            <p:ph idx="1" type="body"/>
          </p:nvPr>
        </p:nvSpPr>
        <p:spPr>
          <a:xfrm>
            <a:off x="515976" y="1357437"/>
            <a:ext cx="75777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Introduction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The Team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Discovery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Challenges &amp; Opportunities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Solution/Outcomes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Demos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Batch Processing Demo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Streaming Workshop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MLFlow RapidStart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Next Steps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"/>
          <p:cNvSpPr txBox="1"/>
          <p:nvPr>
            <p:ph type="title"/>
          </p:nvPr>
        </p:nvSpPr>
        <p:spPr>
          <a:xfrm>
            <a:off x="209666" y="1615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Business Value/Outcomes (Overall)</a:t>
            </a:r>
            <a:endParaRPr/>
          </a:p>
        </p:txBody>
      </p:sp>
      <p:grpSp>
        <p:nvGrpSpPr>
          <p:cNvPr id="369" name="Google Shape;369;p29"/>
          <p:cNvGrpSpPr/>
          <p:nvPr/>
        </p:nvGrpSpPr>
        <p:grpSpPr>
          <a:xfrm>
            <a:off x="1293870" y="3497238"/>
            <a:ext cx="5455439" cy="3071472"/>
            <a:chOff x="1612202" y="4336577"/>
            <a:chExt cx="3707400" cy="3216875"/>
          </a:xfrm>
        </p:grpSpPr>
        <p:sp>
          <p:nvSpPr>
            <p:cNvPr id="370" name="Google Shape;370;p29"/>
            <p:cNvSpPr/>
            <p:nvPr/>
          </p:nvSpPr>
          <p:spPr>
            <a:xfrm>
              <a:off x="1612202" y="5754952"/>
              <a:ext cx="3707400" cy="1798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20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556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●"/>
              </a:pPr>
              <a:r>
                <a:rPr lang="en-US" sz="20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Faster time to data</a:t>
              </a:r>
              <a:endPara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556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Barlow"/>
                <a:buChar char="●"/>
              </a:pPr>
              <a:r>
                <a:rPr lang="en-US" sz="20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Reduced outages </a:t>
              </a:r>
              <a:endPara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556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Barlow"/>
                <a:buChar char="●"/>
              </a:pPr>
              <a:r>
                <a:rPr lang="en-US" sz="20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Improved plant efficiency and reliability</a:t>
              </a:r>
              <a:endPara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1612202" y="4336577"/>
              <a:ext cx="3707400" cy="179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20"/>
                </a:srgbClr>
              </a:outerShdw>
            </a:effectLst>
          </p:spPr>
          <p:txBody>
            <a:bodyPr anchorCtr="0" anchor="ctr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 sz="3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Reduced Execution Time of Sensor Data Pipeline - Vida</a:t>
              </a:r>
              <a:endParaRPr b="1" i="0" sz="35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72" name="Google Shape;372;p29"/>
          <p:cNvGrpSpPr/>
          <p:nvPr/>
        </p:nvGrpSpPr>
        <p:grpSpPr>
          <a:xfrm>
            <a:off x="7242041" y="1524998"/>
            <a:ext cx="4481134" cy="3303223"/>
            <a:chOff x="3918082" y="2862277"/>
            <a:chExt cx="3707400" cy="3303223"/>
          </a:xfrm>
        </p:grpSpPr>
        <p:sp>
          <p:nvSpPr>
            <p:cNvPr id="373" name="Google Shape;373;p29"/>
            <p:cNvSpPr/>
            <p:nvPr/>
          </p:nvSpPr>
          <p:spPr>
            <a:xfrm>
              <a:off x="3918082" y="4393700"/>
              <a:ext cx="3707400" cy="1771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20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5560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Barlow"/>
                <a:buChar char="●"/>
              </a:pPr>
              <a:r>
                <a:rPr lang="en-US" sz="20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Increased productivity and collaboration across data teams</a:t>
              </a:r>
              <a:endPara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5560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Barlow"/>
                <a:buChar char="●"/>
              </a:pPr>
              <a:r>
                <a:rPr lang="en-US" sz="20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AI model tracking and versioning</a:t>
              </a:r>
              <a:endPara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5560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Barlow"/>
                <a:buChar char="●"/>
              </a:pPr>
              <a:r>
                <a:rPr lang="en-US" sz="20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Ability to train the model on more than 10% of data</a:t>
              </a:r>
              <a:endParaRPr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3918082" y="2862277"/>
              <a:ext cx="3707400" cy="182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20"/>
                </a:srgbClr>
              </a:outerShdw>
            </a:effectLst>
          </p:spPr>
          <p:txBody>
            <a:bodyPr anchorCtr="0" anchor="ctr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 sz="3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Simplified DevOps - Alina </a:t>
              </a:r>
              <a:endParaRPr b="1" i="0" sz="35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75" name="Google Shape;375;p29"/>
          <p:cNvSpPr txBox="1"/>
          <p:nvPr>
            <p:ph type="title"/>
          </p:nvPr>
        </p:nvSpPr>
        <p:spPr>
          <a:xfrm>
            <a:off x="503050" y="1178029"/>
            <a:ext cx="11643000" cy="5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With Databricks, Megacorp will have...</a:t>
            </a:r>
            <a:endParaRPr sz="2000"/>
          </a:p>
        </p:txBody>
      </p:sp>
      <p:sp>
        <p:nvSpPr>
          <p:cNvPr id="376" name="Google Shape;376;p29"/>
          <p:cNvSpPr/>
          <p:nvPr/>
        </p:nvSpPr>
        <p:spPr>
          <a:xfrm>
            <a:off x="503049" y="1816175"/>
            <a:ext cx="5077500" cy="1460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Savings on Operational and Mtce cost - Sally, VP </a:t>
            </a:r>
            <a:endParaRPr b="1" i="0" sz="35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7" name="Google Shape;377;p29"/>
          <p:cNvSpPr/>
          <p:nvPr/>
        </p:nvSpPr>
        <p:spPr>
          <a:xfrm>
            <a:off x="7068549" y="5025875"/>
            <a:ext cx="5077500" cy="1460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Scalability and project </a:t>
            </a:r>
            <a:r>
              <a:rPr b="1" lang="en-US"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failures</a:t>
            </a:r>
            <a:r>
              <a:rPr b="1" lang="en-US"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in prod - Matei</a:t>
            </a:r>
            <a:endParaRPr b="1" i="0" sz="35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Lakehouse Architecture Vision</a:t>
            </a:r>
            <a:endParaRPr/>
          </a:p>
        </p:txBody>
      </p:sp>
      <p:sp>
        <p:nvSpPr>
          <p:cNvPr id="384" name="Google Shape;384;p30"/>
          <p:cNvSpPr txBox="1"/>
          <p:nvPr/>
        </p:nvSpPr>
        <p:spPr>
          <a:xfrm>
            <a:off x="714775" y="5894675"/>
            <a:ext cx="10468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Databricks Lakehouse Platform is one open, simple, multi-cloud platform to manage all of your data and support all of your analytics and AI use cases.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385" name="Google Shape;385;p30"/>
          <p:cNvSpPr txBox="1"/>
          <p:nvPr/>
        </p:nvSpPr>
        <p:spPr>
          <a:xfrm>
            <a:off x="411000" y="1308225"/>
            <a:ext cx="84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How is lakehouse  tied to everything you heard so far?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426675" y="2227363"/>
            <a:ext cx="4215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Barlow"/>
              <a:buChar char="●"/>
            </a:pPr>
            <a:r>
              <a:rPr lang="en-US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Reliable data management using Delta lakes </a:t>
            </a:r>
            <a:endParaRPr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Barlow"/>
              <a:buChar char="●"/>
            </a:pPr>
            <a:r>
              <a:rPr lang="en-US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Low-cost storage, such as offered by cloud object storage, in an open format</a:t>
            </a:r>
            <a:endParaRPr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Barlow"/>
              <a:buChar char="●"/>
            </a:pPr>
            <a:r>
              <a:rPr lang="en-US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ETL and stream processing with ACID transactions to increase reliability and simplify management</a:t>
            </a:r>
            <a:endParaRPr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Barlow"/>
              <a:buChar char="●"/>
            </a:pPr>
            <a:r>
              <a:rPr lang="en-US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Support for machine learning and data science. </a:t>
            </a:r>
            <a:endParaRPr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Barlow"/>
              <a:buChar char="●"/>
            </a:pPr>
            <a:r>
              <a:rPr lang="en-US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SQL APIs for BI and reporting. </a:t>
            </a:r>
            <a:endParaRPr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7" name="Google Shape;3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575" y="1802500"/>
            <a:ext cx="7334994" cy="38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/>
          <p:nvPr/>
        </p:nvSpPr>
        <p:spPr>
          <a:xfrm>
            <a:off x="680069" y="4007463"/>
            <a:ext cx="10651500" cy="665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1"/>
          <p:cNvSpPr txBox="1"/>
          <p:nvPr>
            <p:ph type="title"/>
          </p:nvPr>
        </p:nvSpPr>
        <p:spPr>
          <a:xfrm>
            <a:off x="471252" y="381643"/>
            <a:ext cx="158349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Agenda</a:t>
            </a:r>
            <a:endParaRPr b="0" i="0" sz="5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1"/>
          <p:cNvSpPr txBox="1"/>
          <p:nvPr>
            <p:ph idx="12" type="sldNum"/>
          </p:nvPr>
        </p:nvSpPr>
        <p:spPr>
          <a:xfrm>
            <a:off x="11570940" y="6459279"/>
            <a:ext cx="74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900"/>
              <a:t>‹#›</a:t>
            </a:fld>
            <a:endParaRPr sz="1900"/>
          </a:p>
        </p:txBody>
      </p:sp>
      <p:sp>
        <p:nvSpPr>
          <p:cNvPr id="395" name="Google Shape;395;p31"/>
          <p:cNvSpPr txBox="1"/>
          <p:nvPr>
            <p:ph idx="1" type="body"/>
          </p:nvPr>
        </p:nvSpPr>
        <p:spPr>
          <a:xfrm>
            <a:off x="515976" y="1357437"/>
            <a:ext cx="75777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Introduction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The Team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Discovery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Challenges &amp; Opportunities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Solution/Outcomes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Demos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Batch Processing Demo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Streaming Workshop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MLFlow RapidStart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Next Steps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/>
          <p:nvPr/>
        </p:nvSpPr>
        <p:spPr>
          <a:xfrm>
            <a:off x="5804150" y="1864725"/>
            <a:ext cx="61968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Schema enforcement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Time travel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Upserts &amp; Deletes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1" name="Google Shape;401;p32"/>
          <p:cNvSpPr/>
          <p:nvPr/>
        </p:nvSpPr>
        <p:spPr>
          <a:xfrm>
            <a:off x="5792350" y="3374900"/>
            <a:ext cx="61968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Structured streaming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Streaming and batch unification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One holistic view and source of truth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5792350" y="4937900"/>
            <a:ext cx="62085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/>
              <a:t>Metric tracking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Model tracking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Custom parameter logging</a:t>
            </a:r>
            <a:endParaRPr sz="1800"/>
          </a:p>
        </p:txBody>
      </p:sp>
      <p:sp>
        <p:nvSpPr>
          <p:cNvPr id="403" name="Google Shape;403;p32"/>
          <p:cNvSpPr/>
          <p:nvPr/>
        </p:nvSpPr>
        <p:spPr>
          <a:xfrm>
            <a:off x="320375" y="1864724"/>
            <a:ext cx="6034500" cy="988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215900" rotWithShape="0" algn="l" dist="38100">
              <a:srgbClr val="000000">
                <a:alpha val="21176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Quality</a:t>
            </a:r>
            <a:endParaRPr b="1" i="0" sz="22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4" name="Google Shape;404;p32"/>
          <p:cNvSpPr/>
          <p:nvPr/>
        </p:nvSpPr>
        <p:spPr>
          <a:xfrm>
            <a:off x="308725" y="3374901"/>
            <a:ext cx="6034500" cy="988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215900" rotWithShape="0" algn="l" dist="38100">
              <a:srgbClr val="000000">
                <a:alpha val="21176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Real-time sensor 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data analysis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308725" y="4937903"/>
            <a:ext cx="6034500" cy="988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215900" rotWithShape="0" algn="l" dist="38100">
              <a:srgbClr val="000000">
                <a:alpha val="21176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Machine Learning 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&amp; Tracking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2"/>
          <p:cNvSpPr txBox="1"/>
          <p:nvPr>
            <p:ph type="title"/>
          </p:nvPr>
        </p:nvSpPr>
        <p:spPr>
          <a:xfrm>
            <a:off x="346491" y="280645"/>
            <a:ext cx="11642812" cy="1165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Solutions &amp; Differentiators</a:t>
            </a:r>
            <a:endParaRPr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0" y="1608396"/>
            <a:ext cx="2260600" cy="4521200"/>
            <a:chOff x="0" y="1608396"/>
            <a:chExt cx="2260600" cy="4521200"/>
          </a:xfrm>
        </p:grpSpPr>
        <p:sp>
          <p:nvSpPr>
            <p:cNvPr id="408" name="Google Shape;408;p32"/>
            <p:cNvSpPr/>
            <p:nvPr/>
          </p:nvSpPr>
          <p:spPr>
            <a:xfrm>
              <a:off x="0" y="1608396"/>
              <a:ext cx="2260600" cy="4521200"/>
            </a:xfrm>
            <a:custGeom>
              <a:rect b="b" l="l" r="r" t="t"/>
              <a:pathLst>
                <a:path extrusionOk="0" h="4521200" w="2260600">
                  <a:moveTo>
                    <a:pt x="0" y="0"/>
                  </a:moveTo>
                  <a:cubicBezTo>
                    <a:pt x="1248495" y="0"/>
                    <a:pt x="2260600" y="1012105"/>
                    <a:pt x="2260600" y="2260600"/>
                  </a:cubicBezTo>
                  <a:cubicBezTo>
                    <a:pt x="2260600" y="3509095"/>
                    <a:pt x="1248495" y="4521200"/>
                    <a:pt x="0" y="4521200"/>
                  </a:cubicBezTo>
                  <a:lnTo>
                    <a:pt x="0" y="4012202"/>
                  </a:lnTo>
                  <a:cubicBezTo>
                    <a:pt x="967383" y="4012202"/>
                    <a:pt x="1751602" y="3227983"/>
                    <a:pt x="1751602" y="2260600"/>
                  </a:cubicBezTo>
                  <a:cubicBezTo>
                    <a:pt x="1751602" y="1293217"/>
                    <a:pt x="967383" y="508998"/>
                    <a:pt x="0" y="5089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0" y="2117394"/>
              <a:ext cx="1751602" cy="3503204"/>
            </a:xfrm>
            <a:custGeom>
              <a:rect b="b" l="l" r="r" t="t"/>
              <a:pathLst>
                <a:path extrusionOk="0" h="3503204" w="1751602">
                  <a:moveTo>
                    <a:pt x="0" y="0"/>
                  </a:moveTo>
                  <a:cubicBezTo>
                    <a:pt x="967383" y="0"/>
                    <a:pt x="1751602" y="784219"/>
                    <a:pt x="1751602" y="1751602"/>
                  </a:cubicBezTo>
                  <a:cubicBezTo>
                    <a:pt x="1751602" y="2718985"/>
                    <a:pt x="967383" y="3503204"/>
                    <a:pt x="0" y="35032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5900" rotWithShape="0" algn="l" dist="38100">
                <a:srgbClr val="000000">
                  <a:alpha val="21176"/>
                </a:srgbClr>
              </a:outerShdw>
            </a:effectLst>
          </p:spPr>
          <p:txBody>
            <a:bodyPr anchorCtr="0" anchor="ctr" bIns="146300" lIns="182875" spcFirstLastPara="1" rIns="274300" wrap="square" tIns="1463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0" name="Google Shape;4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050" y="1887700"/>
            <a:ext cx="111785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5700" y="5006412"/>
            <a:ext cx="1501199" cy="85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89050" y="3457010"/>
            <a:ext cx="1117850" cy="823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/>
          <p:nvPr/>
        </p:nvSpPr>
        <p:spPr>
          <a:xfrm>
            <a:off x="5804150" y="1864725"/>
            <a:ext cx="61968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Schema enforcement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Time travel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Upserts &amp; Deletes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8" name="Google Shape;418;p33"/>
          <p:cNvSpPr/>
          <p:nvPr/>
        </p:nvSpPr>
        <p:spPr>
          <a:xfrm>
            <a:off x="5792350" y="3731650"/>
            <a:ext cx="61968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Structured streaming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Streaming and batch unification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One holistic view and source of truth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5698400" y="5141400"/>
            <a:ext cx="62085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/>
              <a:t>Metric tracking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Model tracking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Custom parameter logging</a:t>
            </a:r>
            <a:endParaRPr sz="1800"/>
          </a:p>
        </p:txBody>
      </p:sp>
      <p:sp>
        <p:nvSpPr>
          <p:cNvPr id="420" name="Google Shape;420;p33"/>
          <p:cNvSpPr/>
          <p:nvPr/>
        </p:nvSpPr>
        <p:spPr>
          <a:xfrm>
            <a:off x="320375" y="1864724"/>
            <a:ext cx="6034500" cy="988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215900" rotWithShape="0" algn="l" dist="38100">
              <a:srgbClr val="000000">
                <a:alpha val="21180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Quality</a:t>
            </a:r>
            <a:endParaRPr b="1" i="0" sz="22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1" name="Google Shape;421;p33"/>
          <p:cNvSpPr/>
          <p:nvPr/>
        </p:nvSpPr>
        <p:spPr>
          <a:xfrm>
            <a:off x="308725" y="3731651"/>
            <a:ext cx="6034500" cy="988200"/>
          </a:xfrm>
          <a:prstGeom prst="homePlate">
            <a:avLst>
              <a:gd fmla="val 50000" name="adj"/>
            </a:avLst>
          </a:prstGeom>
          <a:solidFill>
            <a:srgbClr val="999999"/>
          </a:solidFill>
          <a:ln>
            <a:noFill/>
          </a:ln>
          <a:effectLst>
            <a:outerShdw blurRad="215900" rotWithShape="0" algn="l" dist="38100">
              <a:srgbClr val="000000">
                <a:alpha val="21180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Real-time sensor 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data analysis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214775" y="5141403"/>
            <a:ext cx="6034500" cy="988200"/>
          </a:xfrm>
          <a:prstGeom prst="homePlate">
            <a:avLst>
              <a:gd fmla="val 50000" name="adj"/>
            </a:avLst>
          </a:prstGeom>
          <a:solidFill>
            <a:srgbClr val="999999"/>
          </a:solidFill>
          <a:ln>
            <a:noFill/>
          </a:ln>
          <a:effectLst>
            <a:outerShdw blurRad="215900" rotWithShape="0" algn="l" dist="38100">
              <a:srgbClr val="000000">
                <a:alpha val="21180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Machine Learning 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&amp; Tracking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3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Notebook Demo</a:t>
            </a:r>
            <a:endParaRPr/>
          </a:p>
        </p:txBody>
      </p:sp>
      <p:grpSp>
        <p:nvGrpSpPr>
          <p:cNvPr id="424" name="Google Shape;424;p33"/>
          <p:cNvGrpSpPr/>
          <p:nvPr/>
        </p:nvGrpSpPr>
        <p:grpSpPr>
          <a:xfrm>
            <a:off x="0" y="1608396"/>
            <a:ext cx="2260600" cy="4521200"/>
            <a:chOff x="0" y="1608396"/>
            <a:chExt cx="2260600" cy="4521200"/>
          </a:xfrm>
        </p:grpSpPr>
        <p:sp>
          <p:nvSpPr>
            <p:cNvPr id="425" name="Google Shape;425;p33"/>
            <p:cNvSpPr/>
            <p:nvPr/>
          </p:nvSpPr>
          <p:spPr>
            <a:xfrm>
              <a:off x="0" y="1608396"/>
              <a:ext cx="2260600" cy="4521200"/>
            </a:xfrm>
            <a:custGeom>
              <a:rect b="b" l="l" r="r" t="t"/>
              <a:pathLst>
                <a:path extrusionOk="0" h="4521200" w="2260600">
                  <a:moveTo>
                    <a:pt x="0" y="0"/>
                  </a:moveTo>
                  <a:cubicBezTo>
                    <a:pt x="1248495" y="0"/>
                    <a:pt x="2260600" y="1012105"/>
                    <a:pt x="2260600" y="2260600"/>
                  </a:cubicBezTo>
                  <a:cubicBezTo>
                    <a:pt x="2260600" y="3509095"/>
                    <a:pt x="1248495" y="4521200"/>
                    <a:pt x="0" y="4521200"/>
                  </a:cubicBezTo>
                  <a:lnTo>
                    <a:pt x="0" y="4012202"/>
                  </a:lnTo>
                  <a:cubicBezTo>
                    <a:pt x="967383" y="4012202"/>
                    <a:pt x="1751602" y="3227983"/>
                    <a:pt x="1751602" y="2260600"/>
                  </a:cubicBezTo>
                  <a:cubicBezTo>
                    <a:pt x="1751602" y="1293217"/>
                    <a:pt x="967383" y="508998"/>
                    <a:pt x="0" y="5089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0" y="2117394"/>
              <a:ext cx="1751602" cy="3503204"/>
            </a:xfrm>
            <a:custGeom>
              <a:rect b="b" l="l" r="r" t="t"/>
              <a:pathLst>
                <a:path extrusionOk="0" h="3503204" w="1751602">
                  <a:moveTo>
                    <a:pt x="0" y="0"/>
                  </a:moveTo>
                  <a:cubicBezTo>
                    <a:pt x="967383" y="0"/>
                    <a:pt x="1751602" y="784219"/>
                    <a:pt x="1751602" y="1751602"/>
                  </a:cubicBezTo>
                  <a:cubicBezTo>
                    <a:pt x="1751602" y="2718985"/>
                    <a:pt x="967383" y="3503204"/>
                    <a:pt x="0" y="35032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5900" rotWithShape="0" algn="l" dist="38100">
                <a:srgbClr val="000000">
                  <a:alpha val="21180"/>
                </a:srgbClr>
              </a:outerShdw>
            </a:effectLst>
          </p:spPr>
          <p:txBody>
            <a:bodyPr anchorCtr="0" anchor="ctr" bIns="146300" lIns="182875" spcFirstLastPara="1" rIns="274300" wrap="square" tIns="1463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7" name="Google Shape;4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050" y="1887700"/>
            <a:ext cx="111785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7600" y="5209912"/>
            <a:ext cx="1501199" cy="85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89050" y="3813760"/>
            <a:ext cx="1117850" cy="82399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3"/>
          <p:cNvSpPr txBox="1"/>
          <p:nvPr/>
        </p:nvSpPr>
        <p:spPr>
          <a:xfrm>
            <a:off x="3794650" y="2972950"/>
            <a:ext cx="819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https://demo.cloud.databricks.com/#notebook/9548296/command/9564645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/>
          <p:nvPr>
            <p:ph type="title"/>
          </p:nvPr>
        </p:nvSpPr>
        <p:spPr>
          <a:xfrm>
            <a:off x="471252" y="381643"/>
            <a:ext cx="158349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Agenda</a:t>
            </a:r>
            <a:endParaRPr b="0" i="0" sz="5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16"/>
          <p:cNvSpPr txBox="1"/>
          <p:nvPr>
            <p:ph idx="12" type="sldNum"/>
          </p:nvPr>
        </p:nvSpPr>
        <p:spPr>
          <a:xfrm>
            <a:off x="11570940" y="6459279"/>
            <a:ext cx="74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900"/>
              <a:t>‹#›</a:t>
            </a:fld>
            <a:endParaRPr sz="1900"/>
          </a:p>
        </p:txBody>
      </p:sp>
      <p:sp>
        <p:nvSpPr>
          <p:cNvPr id="251" name="Google Shape;251;p16"/>
          <p:cNvSpPr txBox="1"/>
          <p:nvPr>
            <p:ph idx="1" type="body"/>
          </p:nvPr>
        </p:nvSpPr>
        <p:spPr>
          <a:xfrm>
            <a:off x="515976" y="1357437"/>
            <a:ext cx="75777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Introduction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The Team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Discovery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Challenges &amp; Opportunities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Solution/Outcomes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Demos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Batch Processing Demo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Streaming Workshop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MLFlow RapidStart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Next Steps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"/>
          <p:cNvSpPr/>
          <p:nvPr/>
        </p:nvSpPr>
        <p:spPr>
          <a:xfrm>
            <a:off x="5811338" y="1608400"/>
            <a:ext cx="61968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Schema enforcement &amp; evolution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Time travel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Upserts &amp; Deletes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6" name="Google Shape;436;p34"/>
          <p:cNvSpPr/>
          <p:nvPr/>
        </p:nvSpPr>
        <p:spPr>
          <a:xfrm>
            <a:off x="5811263" y="3061375"/>
            <a:ext cx="61968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Structured streaming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Streaming and batch unification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One holistic view and source of truth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7" name="Google Shape;437;p34"/>
          <p:cNvSpPr/>
          <p:nvPr/>
        </p:nvSpPr>
        <p:spPr>
          <a:xfrm>
            <a:off x="5780650" y="5141400"/>
            <a:ext cx="62085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/>
              <a:t>Metric tracking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Model tracking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Custom parameter logging</a:t>
            </a:r>
            <a:endParaRPr sz="1800"/>
          </a:p>
        </p:txBody>
      </p:sp>
      <p:sp>
        <p:nvSpPr>
          <p:cNvPr id="438" name="Google Shape;438;p34"/>
          <p:cNvSpPr/>
          <p:nvPr/>
        </p:nvSpPr>
        <p:spPr>
          <a:xfrm>
            <a:off x="327563" y="1608399"/>
            <a:ext cx="6034500" cy="988200"/>
          </a:xfrm>
          <a:prstGeom prst="homePlate">
            <a:avLst>
              <a:gd fmla="val 50000" name="adj"/>
            </a:avLst>
          </a:prstGeom>
          <a:solidFill>
            <a:srgbClr val="999999"/>
          </a:solidFill>
          <a:ln>
            <a:noFill/>
          </a:ln>
          <a:effectLst>
            <a:outerShdw blurRad="215900" rotWithShape="0" algn="l" dist="38100">
              <a:srgbClr val="000000">
                <a:alpha val="21180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Quality</a:t>
            </a:r>
            <a:endParaRPr b="1" i="0" sz="22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327638" y="3061376"/>
            <a:ext cx="6034500" cy="988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215900" rotWithShape="0" algn="l" dist="38100">
              <a:srgbClr val="000000">
                <a:alpha val="21180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Real-time sensor 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data analysis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297025" y="5141403"/>
            <a:ext cx="6034500" cy="988200"/>
          </a:xfrm>
          <a:prstGeom prst="homePlate">
            <a:avLst>
              <a:gd fmla="val 50000" name="adj"/>
            </a:avLst>
          </a:prstGeom>
          <a:solidFill>
            <a:srgbClr val="999999"/>
          </a:solidFill>
          <a:ln>
            <a:noFill/>
          </a:ln>
          <a:effectLst>
            <a:outerShdw blurRad="215900" rotWithShape="0" algn="l" dist="38100">
              <a:srgbClr val="000000">
                <a:alpha val="21180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Machine Learning 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&amp; Tracking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4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Notebook Demo</a:t>
            </a:r>
            <a:endParaRPr/>
          </a:p>
        </p:txBody>
      </p:sp>
      <p:grpSp>
        <p:nvGrpSpPr>
          <p:cNvPr id="442" name="Google Shape;442;p34"/>
          <p:cNvGrpSpPr/>
          <p:nvPr/>
        </p:nvGrpSpPr>
        <p:grpSpPr>
          <a:xfrm>
            <a:off x="0" y="1608396"/>
            <a:ext cx="2260600" cy="4521200"/>
            <a:chOff x="0" y="1608396"/>
            <a:chExt cx="2260600" cy="4521200"/>
          </a:xfrm>
        </p:grpSpPr>
        <p:sp>
          <p:nvSpPr>
            <p:cNvPr id="443" name="Google Shape;443;p34"/>
            <p:cNvSpPr/>
            <p:nvPr/>
          </p:nvSpPr>
          <p:spPr>
            <a:xfrm>
              <a:off x="0" y="1608396"/>
              <a:ext cx="2260600" cy="4521200"/>
            </a:xfrm>
            <a:custGeom>
              <a:rect b="b" l="l" r="r" t="t"/>
              <a:pathLst>
                <a:path extrusionOk="0" h="4521200" w="2260600">
                  <a:moveTo>
                    <a:pt x="0" y="0"/>
                  </a:moveTo>
                  <a:cubicBezTo>
                    <a:pt x="1248495" y="0"/>
                    <a:pt x="2260600" y="1012105"/>
                    <a:pt x="2260600" y="2260600"/>
                  </a:cubicBezTo>
                  <a:cubicBezTo>
                    <a:pt x="2260600" y="3509095"/>
                    <a:pt x="1248495" y="4521200"/>
                    <a:pt x="0" y="4521200"/>
                  </a:cubicBezTo>
                  <a:lnTo>
                    <a:pt x="0" y="4012202"/>
                  </a:lnTo>
                  <a:cubicBezTo>
                    <a:pt x="967383" y="4012202"/>
                    <a:pt x="1751602" y="3227983"/>
                    <a:pt x="1751602" y="2260600"/>
                  </a:cubicBezTo>
                  <a:cubicBezTo>
                    <a:pt x="1751602" y="1293217"/>
                    <a:pt x="967383" y="508998"/>
                    <a:pt x="0" y="5089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0" y="2117394"/>
              <a:ext cx="1751602" cy="3503204"/>
            </a:xfrm>
            <a:custGeom>
              <a:rect b="b" l="l" r="r" t="t"/>
              <a:pathLst>
                <a:path extrusionOk="0" h="3503204" w="1751602">
                  <a:moveTo>
                    <a:pt x="0" y="0"/>
                  </a:moveTo>
                  <a:cubicBezTo>
                    <a:pt x="967383" y="0"/>
                    <a:pt x="1751602" y="784219"/>
                    <a:pt x="1751602" y="1751602"/>
                  </a:cubicBezTo>
                  <a:cubicBezTo>
                    <a:pt x="1751602" y="2718985"/>
                    <a:pt x="967383" y="3503204"/>
                    <a:pt x="0" y="35032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5900" rotWithShape="0" algn="l" dist="38100">
                <a:srgbClr val="000000">
                  <a:alpha val="21180"/>
                </a:srgbClr>
              </a:outerShdw>
            </a:effectLst>
          </p:spPr>
          <p:txBody>
            <a:bodyPr anchorCtr="0" anchor="ctr" bIns="146300" lIns="182875" spcFirstLastPara="1" rIns="274300" wrap="square" tIns="1463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5" name="Google Shape;4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6238" y="1631375"/>
            <a:ext cx="111785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4000" y="5209912"/>
            <a:ext cx="1501199" cy="85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7963" y="3143485"/>
            <a:ext cx="1117850" cy="82399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4"/>
          <p:cNvSpPr txBox="1"/>
          <p:nvPr/>
        </p:nvSpPr>
        <p:spPr>
          <a:xfrm>
            <a:off x="3792050" y="4302650"/>
            <a:ext cx="82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https://demo.cloud.databricks.com/#notebook/9553107/command/9553109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5"/>
          <p:cNvSpPr/>
          <p:nvPr/>
        </p:nvSpPr>
        <p:spPr>
          <a:xfrm>
            <a:off x="5817163" y="1608400"/>
            <a:ext cx="61968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Schema enforcement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Time travel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Upserts &amp; Deletes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4" name="Google Shape;454;p35"/>
          <p:cNvSpPr/>
          <p:nvPr/>
        </p:nvSpPr>
        <p:spPr>
          <a:xfrm>
            <a:off x="5811263" y="3019088"/>
            <a:ext cx="61968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Structured streaming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Streaming and batch unification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One holistic view and source of truth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5" name="Google Shape;455;p35"/>
          <p:cNvSpPr/>
          <p:nvPr/>
        </p:nvSpPr>
        <p:spPr>
          <a:xfrm>
            <a:off x="5805413" y="4429800"/>
            <a:ext cx="6208500" cy="98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46300" lIns="640075" spcFirstLastPara="1" rIns="182875" wrap="square" tIns="1463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US" sz="1800"/>
              <a:t>Metric tracking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Model tracking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Custom parameter logging</a:t>
            </a:r>
            <a:endParaRPr sz="1800"/>
          </a:p>
        </p:txBody>
      </p:sp>
      <p:sp>
        <p:nvSpPr>
          <p:cNvPr id="456" name="Google Shape;456;p35"/>
          <p:cNvSpPr/>
          <p:nvPr/>
        </p:nvSpPr>
        <p:spPr>
          <a:xfrm>
            <a:off x="333388" y="1608399"/>
            <a:ext cx="6034500" cy="988200"/>
          </a:xfrm>
          <a:prstGeom prst="homePlate">
            <a:avLst>
              <a:gd fmla="val 50000" name="adj"/>
            </a:avLst>
          </a:prstGeom>
          <a:solidFill>
            <a:srgbClr val="999999"/>
          </a:solidFill>
          <a:ln>
            <a:noFill/>
          </a:ln>
          <a:effectLst>
            <a:outerShdw blurRad="215900" rotWithShape="0" algn="l" dist="38100">
              <a:srgbClr val="000000">
                <a:alpha val="21180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Quality</a:t>
            </a:r>
            <a:endParaRPr b="1" i="0" sz="22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7" name="Google Shape;457;p35"/>
          <p:cNvSpPr/>
          <p:nvPr/>
        </p:nvSpPr>
        <p:spPr>
          <a:xfrm>
            <a:off x="327638" y="3019089"/>
            <a:ext cx="6034500" cy="988200"/>
          </a:xfrm>
          <a:prstGeom prst="homePlate">
            <a:avLst>
              <a:gd fmla="val 50000" name="adj"/>
            </a:avLst>
          </a:prstGeom>
          <a:solidFill>
            <a:srgbClr val="999999"/>
          </a:solidFill>
          <a:ln>
            <a:noFill/>
          </a:ln>
          <a:effectLst>
            <a:outerShdw blurRad="215900" rotWithShape="0" algn="l" dist="38100">
              <a:srgbClr val="000000">
                <a:alpha val="21180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Real-time sensor 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data analysis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5"/>
          <p:cNvSpPr/>
          <p:nvPr/>
        </p:nvSpPr>
        <p:spPr>
          <a:xfrm>
            <a:off x="321788" y="4429803"/>
            <a:ext cx="6034500" cy="988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215900" rotWithShape="0" algn="l" dist="38100">
              <a:srgbClr val="000000">
                <a:alpha val="21180"/>
              </a:srgbClr>
            </a:outerShdw>
          </a:effectLst>
        </p:spPr>
        <p:txBody>
          <a:bodyPr anchorCtr="0" anchor="ctr" bIns="146300" lIns="182875" spcFirstLastPara="1" rIns="274300" wrap="square" tIns="1463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Machine Learning 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&amp; Tracking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5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Notebook Demo</a:t>
            </a:r>
            <a:endParaRPr/>
          </a:p>
        </p:txBody>
      </p:sp>
      <p:grpSp>
        <p:nvGrpSpPr>
          <p:cNvPr id="460" name="Google Shape;460;p35"/>
          <p:cNvGrpSpPr/>
          <p:nvPr/>
        </p:nvGrpSpPr>
        <p:grpSpPr>
          <a:xfrm>
            <a:off x="0" y="1608396"/>
            <a:ext cx="2260600" cy="4521200"/>
            <a:chOff x="0" y="1608396"/>
            <a:chExt cx="2260600" cy="4521200"/>
          </a:xfrm>
        </p:grpSpPr>
        <p:sp>
          <p:nvSpPr>
            <p:cNvPr id="461" name="Google Shape;461;p35"/>
            <p:cNvSpPr/>
            <p:nvPr/>
          </p:nvSpPr>
          <p:spPr>
            <a:xfrm>
              <a:off x="0" y="1608396"/>
              <a:ext cx="2260600" cy="4521200"/>
            </a:xfrm>
            <a:custGeom>
              <a:rect b="b" l="l" r="r" t="t"/>
              <a:pathLst>
                <a:path extrusionOk="0" h="4521200" w="2260600">
                  <a:moveTo>
                    <a:pt x="0" y="0"/>
                  </a:moveTo>
                  <a:cubicBezTo>
                    <a:pt x="1248495" y="0"/>
                    <a:pt x="2260600" y="1012105"/>
                    <a:pt x="2260600" y="2260600"/>
                  </a:cubicBezTo>
                  <a:cubicBezTo>
                    <a:pt x="2260600" y="3509095"/>
                    <a:pt x="1248495" y="4521200"/>
                    <a:pt x="0" y="4521200"/>
                  </a:cubicBezTo>
                  <a:lnTo>
                    <a:pt x="0" y="4012202"/>
                  </a:lnTo>
                  <a:cubicBezTo>
                    <a:pt x="967383" y="4012202"/>
                    <a:pt x="1751602" y="3227983"/>
                    <a:pt x="1751602" y="2260600"/>
                  </a:cubicBezTo>
                  <a:cubicBezTo>
                    <a:pt x="1751602" y="1293217"/>
                    <a:pt x="967383" y="508998"/>
                    <a:pt x="0" y="5089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0" y="2117394"/>
              <a:ext cx="1751602" cy="3503204"/>
            </a:xfrm>
            <a:custGeom>
              <a:rect b="b" l="l" r="r" t="t"/>
              <a:pathLst>
                <a:path extrusionOk="0" h="3503204" w="1751602">
                  <a:moveTo>
                    <a:pt x="0" y="0"/>
                  </a:moveTo>
                  <a:cubicBezTo>
                    <a:pt x="967383" y="0"/>
                    <a:pt x="1751602" y="784219"/>
                    <a:pt x="1751602" y="1751602"/>
                  </a:cubicBezTo>
                  <a:cubicBezTo>
                    <a:pt x="1751602" y="2718985"/>
                    <a:pt x="967383" y="3503204"/>
                    <a:pt x="0" y="35032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5900" rotWithShape="0" algn="l" dist="38100">
                <a:srgbClr val="000000">
                  <a:alpha val="21180"/>
                </a:srgbClr>
              </a:outerShdw>
            </a:effectLst>
          </p:spPr>
          <p:txBody>
            <a:bodyPr anchorCtr="0" anchor="ctr" bIns="146300" lIns="182875" spcFirstLastPara="1" rIns="274300" wrap="square" tIns="1463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3" name="Google Shape;4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2063" y="1631375"/>
            <a:ext cx="111785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8763" y="4498312"/>
            <a:ext cx="1501199" cy="85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7963" y="3101197"/>
            <a:ext cx="1117850" cy="82399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5"/>
          <p:cNvSpPr txBox="1"/>
          <p:nvPr/>
        </p:nvSpPr>
        <p:spPr>
          <a:xfrm>
            <a:off x="3945775" y="5579950"/>
            <a:ext cx="806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https://demo.cloud.databricks.com/#notebook/9560341/command/9560353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6"/>
          <p:cNvSpPr/>
          <p:nvPr/>
        </p:nvSpPr>
        <p:spPr>
          <a:xfrm>
            <a:off x="680069" y="6105788"/>
            <a:ext cx="10651500" cy="665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 txBox="1"/>
          <p:nvPr>
            <p:ph type="title"/>
          </p:nvPr>
        </p:nvSpPr>
        <p:spPr>
          <a:xfrm>
            <a:off x="471252" y="381643"/>
            <a:ext cx="158349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Agenda</a:t>
            </a:r>
            <a:endParaRPr b="0" i="0" sz="5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36"/>
          <p:cNvSpPr txBox="1"/>
          <p:nvPr>
            <p:ph idx="12" type="sldNum"/>
          </p:nvPr>
        </p:nvSpPr>
        <p:spPr>
          <a:xfrm>
            <a:off x="11570940" y="6459279"/>
            <a:ext cx="74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900"/>
              <a:t>‹#›</a:t>
            </a:fld>
            <a:endParaRPr sz="1900"/>
          </a:p>
        </p:txBody>
      </p:sp>
      <p:sp>
        <p:nvSpPr>
          <p:cNvPr id="474" name="Google Shape;474;p36"/>
          <p:cNvSpPr txBox="1"/>
          <p:nvPr>
            <p:ph idx="1" type="body"/>
          </p:nvPr>
        </p:nvSpPr>
        <p:spPr>
          <a:xfrm>
            <a:off x="515976" y="1357437"/>
            <a:ext cx="75777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Introduction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The Team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Discovery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Challenges &amp; Opportunities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Solution/Outcomes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Demos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Batch Processing Demo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Streaming Workshop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MLFlow RapidStart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Next Steps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"/>
          <p:cNvSpPr/>
          <p:nvPr/>
        </p:nvSpPr>
        <p:spPr>
          <a:xfrm>
            <a:off x="151350" y="1189175"/>
            <a:ext cx="5891700" cy="2778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7"/>
          <p:cNvSpPr txBox="1"/>
          <p:nvPr>
            <p:ph type="title"/>
          </p:nvPr>
        </p:nvSpPr>
        <p:spPr>
          <a:xfrm>
            <a:off x="346491" y="280645"/>
            <a:ext cx="11642812" cy="1165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FFFF"/>
                </a:solidFill>
              </a:rPr>
              <a:t>Closing Remarks &amp; Next Steps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1" name="Google Shape;481;p37"/>
          <p:cNvSpPr txBox="1"/>
          <p:nvPr>
            <p:ph idx="1" type="body"/>
          </p:nvPr>
        </p:nvSpPr>
        <p:spPr>
          <a:xfrm>
            <a:off x="423550" y="4033325"/>
            <a:ext cx="5242500" cy="2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531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38"/>
              <a:buChar char="•"/>
            </a:pPr>
            <a:r>
              <a:rPr lang="en-US" sz="2164">
                <a:solidFill>
                  <a:srgbClr val="FFFFFF"/>
                </a:solidFill>
              </a:rPr>
              <a:t>MegaCorp to build, test, &amp; deploy Phase 1 Deliverables</a:t>
            </a:r>
            <a:endParaRPr sz="2164">
              <a:solidFill>
                <a:srgbClr val="FFFFFF"/>
              </a:solidFill>
            </a:endParaRPr>
          </a:p>
          <a:p>
            <a:pPr indent="-34531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38"/>
              <a:buChar char="•"/>
            </a:pPr>
            <a:r>
              <a:rPr lang="en-US" sz="2164">
                <a:solidFill>
                  <a:srgbClr val="FFFFFF"/>
                </a:solidFill>
              </a:rPr>
              <a:t>Databricks to provide support resources to </a:t>
            </a:r>
            <a:r>
              <a:rPr lang="en-US" sz="2164">
                <a:solidFill>
                  <a:srgbClr val="FFFFFF"/>
                </a:solidFill>
              </a:rPr>
              <a:t>achieve</a:t>
            </a:r>
            <a:r>
              <a:rPr lang="en-US" sz="2164">
                <a:solidFill>
                  <a:srgbClr val="FFFFFF"/>
                </a:solidFill>
              </a:rPr>
              <a:t> success</a:t>
            </a:r>
            <a:endParaRPr sz="2164">
              <a:solidFill>
                <a:srgbClr val="FFFFFF"/>
              </a:solidFill>
            </a:endParaRPr>
          </a:p>
          <a:p>
            <a:pPr indent="-36601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4"/>
              <a:buChar char="•"/>
            </a:pPr>
            <a:r>
              <a:rPr lang="en-US" sz="2164">
                <a:solidFill>
                  <a:srgbClr val="FFFFFF"/>
                </a:solidFill>
              </a:rPr>
              <a:t>Follow-up to discuss success plan and  proposal</a:t>
            </a:r>
            <a:endParaRPr sz="2164">
              <a:solidFill>
                <a:srgbClr val="FFFFFF"/>
              </a:solidFill>
            </a:endParaRPr>
          </a:p>
        </p:txBody>
      </p:sp>
      <p:pic>
        <p:nvPicPr>
          <p:cNvPr id="482" name="Google Shape;4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000" y="3231637"/>
            <a:ext cx="5286600" cy="30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7"/>
          <p:cNvSpPr/>
          <p:nvPr/>
        </p:nvSpPr>
        <p:spPr>
          <a:xfrm>
            <a:off x="8293900" y="1446400"/>
            <a:ext cx="1737000" cy="88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Open</a:t>
            </a:r>
            <a:endParaRPr i="0" sz="15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4" name="Google Shape;484;p37"/>
          <p:cNvSpPr/>
          <p:nvPr/>
        </p:nvSpPr>
        <p:spPr>
          <a:xfrm>
            <a:off x="10369552" y="1446400"/>
            <a:ext cx="1737000" cy="88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Collaborative</a:t>
            </a:r>
            <a:endParaRPr i="0" sz="15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5" name="Google Shape;485;p37"/>
          <p:cNvSpPr/>
          <p:nvPr/>
        </p:nvSpPr>
        <p:spPr>
          <a:xfrm>
            <a:off x="6218250" y="1446400"/>
            <a:ext cx="1737000" cy="88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Simple</a:t>
            </a:r>
            <a:endParaRPr i="0" sz="15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86" name="Google Shape;4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00" y="1446400"/>
            <a:ext cx="5396600" cy="2208476"/>
          </a:xfrm>
          <a:prstGeom prst="rect">
            <a:avLst/>
          </a:prstGeom>
          <a:noFill/>
          <a:ln>
            <a:noFill/>
          </a:ln>
          <a:effectLst>
            <a:outerShdw blurRad="88900" rotWithShape="0" algn="tl" dir="2700000" dist="38100">
              <a:srgbClr val="000000">
                <a:alpha val="29020"/>
              </a:srgbClr>
            </a:outerShdw>
          </a:effectLst>
        </p:spPr>
      </p:pic>
      <p:sp>
        <p:nvSpPr>
          <p:cNvPr id="487" name="Google Shape;487;p37"/>
          <p:cNvSpPr txBox="1"/>
          <p:nvPr/>
        </p:nvSpPr>
        <p:spPr>
          <a:xfrm>
            <a:off x="423550" y="1502675"/>
            <a:ext cx="1470300" cy="61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Modern Data Warehouse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8" name="Google Shape;488;p37"/>
          <p:cNvSpPr txBox="1"/>
          <p:nvPr/>
        </p:nvSpPr>
        <p:spPr>
          <a:xfrm>
            <a:off x="423550" y="2682075"/>
            <a:ext cx="1470300" cy="61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Lakehouse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9" name="Google Shape;489;p37"/>
          <p:cNvSpPr txBox="1"/>
          <p:nvPr/>
        </p:nvSpPr>
        <p:spPr>
          <a:xfrm>
            <a:off x="2339125" y="2193950"/>
            <a:ext cx="6555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Lake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0" name="Google Shape;490;p37"/>
          <p:cNvSpPr txBox="1"/>
          <p:nvPr/>
        </p:nvSpPr>
        <p:spPr>
          <a:xfrm>
            <a:off x="3388800" y="2193950"/>
            <a:ext cx="11517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Warehouse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1" name="Google Shape;491;p37"/>
          <p:cNvSpPr txBox="1"/>
          <p:nvPr/>
        </p:nvSpPr>
        <p:spPr>
          <a:xfrm>
            <a:off x="4708750" y="2193950"/>
            <a:ext cx="11517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Science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2" name="Google Shape;492;p37"/>
          <p:cNvSpPr txBox="1"/>
          <p:nvPr/>
        </p:nvSpPr>
        <p:spPr>
          <a:xfrm>
            <a:off x="2612525" y="3395750"/>
            <a:ext cx="22200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Single Combined Platform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 txBox="1"/>
          <p:nvPr>
            <p:ph type="ctrTitle"/>
          </p:nvPr>
        </p:nvSpPr>
        <p:spPr>
          <a:xfrm>
            <a:off x="1228294" y="2449943"/>
            <a:ext cx="10526860" cy="1698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98" name="Google Shape;498;p38"/>
          <p:cNvSpPr txBox="1"/>
          <p:nvPr>
            <p:ph idx="1" type="body"/>
          </p:nvPr>
        </p:nvSpPr>
        <p:spPr>
          <a:xfrm>
            <a:off x="1401706" y="3695064"/>
            <a:ext cx="8634975" cy="906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9"/>
          <p:cNvSpPr txBox="1"/>
          <p:nvPr>
            <p:ph type="title"/>
          </p:nvPr>
        </p:nvSpPr>
        <p:spPr>
          <a:xfrm>
            <a:off x="346478" y="280645"/>
            <a:ext cx="11643000" cy="10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To-Be</a:t>
            </a:r>
            <a:r>
              <a:rPr lang="en-US" sz="3800"/>
              <a:t> Architecture Diagram</a:t>
            </a:r>
            <a:endParaRPr sz="3800"/>
          </a:p>
        </p:txBody>
      </p:sp>
      <p:sp>
        <p:nvSpPr>
          <p:cNvPr id="505" name="Google Shape;505;p39"/>
          <p:cNvSpPr txBox="1"/>
          <p:nvPr/>
        </p:nvSpPr>
        <p:spPr>
          <a:xfrm>
            <a:off x="346472" y="791000"/>
            <a:ext cx="117306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06" name="Google Shape;506;p39"/>
          <p:cNvPicPr preferRelativeResize="0"/>
          <p:nvPr/>
        </p:nvPicPr>
        <p:blipFill rotWithShape="1">
          <a:blip r:embed="rId3">
            <a:alphaModFix/>
          </a:blip>
          <a:srcRect b="0" l="0" r="0" t="5900"/>
          <a:stretch/>
        </p:blipFill>
        <p:spPr>
          <a:xfrm>
            <a:off x="235175" y="1199750"/>
            <a:ext cx="11439175" cy="513872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9"/>
          <p:cNvSpPr txBox="1"/>
          <p:nvPr/>
        </p:nvSpPr>
        <p:spPr>
          <a:xfrm>
            <a:off x="286975" y="5995225"/>
            <a:ext cx="15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Weather Data</a:t>
            </a:r>
            <a:endParaRPr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 txBox="1"/>
          <p:nvPr>
            <p:ph type="title"/>
          </p:nvPr>
        </p:nvSpPr>
        <p:spPr>
          <a:xfrm>
            <a:off x="346478" y="280645"/>
            <a:ext cx="11643000" cy="10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With Databricks, Megacorps </a:t>
            </a:r>
            <a:r>
              <a:rPr lang="en-US" sz="3800"/>
              <a:t>will</a:t>
            </a:r>
            <a:r>
              <a:rPr lang="en-US" sz="3800"/>
              <a:t> have...</a:t>
            </a:r>
            <a:endParaRPr sz="3800"/>
          </a:p>
        </p:txBody>
      </p:sp>
      <p:sp>
        <p:nvSpPr>
          <p:cNvPr id="514" name="Google Shape;514;p40"/>
          <p:cNvSpPr txBox="1"/>
          <p:nvPr/>
        </p:nvSpPr>
        <p:spPr>
          <a:xfrm>
            <a:off x="346472" y="791000"/>
            <a:ext cx="117306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5" name="Google Shape;515;p40"/>
          <p:cNvSpPr/>
          <p:nvPr/>
        </p:nvSpPr>
        <p:spPr>
          <a:xfrm>
            <a:off x="471325" y="1032750"/>
            <a:ext cx="10488600" cy="4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Increased productivity of Data Engineers, Data Scientists, and Analysts by virtue of collaborating on one platform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Increased performance and reliability of data pipelines and machine learning models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Reduced costs of compute &amp; DevOps, both in terms of dollars and time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41"/>
          <p:cNvGrpSpPr/>
          <p:nvPr/>
        </p:nvGrpSpPr>
        <p:grpSpPr>
          <a:xfrm>
            <a:off x="450274" y="3558846"/>
            <a:ext cx="2798064" cy="2763783"/>
            <a:chOff x="450274" y="3558846"/>
            <a:chExt cx="2798064" cy="2763783"/>
          </a:xfrm>
        </p:grpSpPr>
        <p:sp>
          <p:nvSpPr>
            <p:cNvPr id="521" name="Google Shape;521;p41"/>
            <p:cNvSpPr txBox="1"/>
            <p:nvPr/>
          </p:nvSpPr>
          <p:spPr>
            <a:xfrm>
              <a:off x="450274" y="3558846"/>
              <a:ext cx="2798064" cy="384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137150" spcFirstLastPara="1" rIns="46600" wrap="square" tIns="4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Name</a:t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41"/>
            <p:cNvSpPr txBox="1"/>
            <p:nvPr/>
          </p:nvSpPr>
          <p:spPr>
            <a:xfrm>
              <a:off x="450274" y="4539549"/>
              <a:ext cx="2798064" cy="1783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45700" spcFirstLastPara="1" rIns="46600" wrap="square" tIns="46600">
              <a:noAutofit/>
            </a:bodyPr>
            <a:lstStyle/>
            <a:p>
              <a:pPr indent="-57150" lvl="0" marL="571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“Text. Provide a quote of what the person said. What were the pains. What were the problems you heard.”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41"/>
            <p:cNvSpPr txBox="1"/>
            <p:nvPr/>
          </p:nvSpPr>
          <p:spPr>
            <a:xfrm>
              <a:off x="450274" y="4021536"/>
              <a:ext cx="2798064" cy="5440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137150" spcFirstLastPara="1" rIns="46600" wrap="square" tIns="4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Title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41"/>
          <p:cNvGrpSpPr/>
          <p:nvPr/>
        </p:nvGrpSpPr>
        <p:grpSpPr>
          <a:xfrm>
            <a:off x="3361992" y="3558846"/>
            <a:ext cx="2798967" cy="2763783"/>
            <a:chOff x="3361992" y="3558846"/>
            <a:chExt cx="2798967" cy="2763783"/>
          </a:xfrm>
        </p:grpSpPr>
        <p:sp>
          <p:nvSpPr>
            <p:cNvPr id="525" name="Google Shape;525;p41"/>
            <p:cNvSpPr txBox="1"/>
            <p:nvPr/>
          </p:nvSpPr>
          <p:spPr>
            <a:xfrm>
              <a:off x="3361992" y="3558846"/>
              <a:ext cx="2798064" cy="384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137150" spcFirstLastPara="1" rIns="46600" wrap="square" tIns="4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Name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41"/>
            <p:cNvSpPr txBox="1"/>
            <p:nvPr/>
          </p:nvSpPr>
          <p:spPr>
            <a:xfrm>
              <a:off x="3361992" y="4021536"/>
              <a:ext cx="2798064" cy="5440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137150" spcFirstLastPara="1" rIns="46600" wrap="square" tIns="4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Title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41"/>
            <p:cNvSpPr txBox="1"/>
            <p:nvPr/>
          </p:nvSpPr>
          <p:spPr>
            <a:xfrm>
              <a:off x="3362895" y="4539549"/>
              <a:ext cx="2798064" cy="1783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45700" spcFirstLastPara="1" rIns="46600" wrap="square" tIns="46600">
              <a:noAutofit/>
            </a:bodyPr>
            <a:lstStyle/>
            <a:p>
              <a:pPr indent="-57150" lvl="0" marL="571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“Text. Provide a quote of what the person said. What were the pains. What were the problems you heard.”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" name="Google Shape;528;p41"/>
          <p:cNvGrpSpPr/>
          <p:nvPr/>
        </p:nvGrpSpPr>
        <p:grpSpPr>
          <a:xfrm>
            <a:off x="6273710" y="3558846"/>
            <a:ext cx="2799870" cy="2763783"/>
            <a:chOff x="6273710" y="3558846"/>
            <a:chExt cx="2799870" cy="2763783"/>
          </a:xfrm>
        </p:grpSpPr>
        <p:sp>
          <p:nvSpPr>
            <p:cNvPr id="529" name="Google Shape;529;p41"/>
            <p:cNvSpPr txBox="1"/>
            <p:nvPr/>
          </p:nvSpPr>
          <p:spPr>
            <a:xfrm>
              <a:off x="6273710" y="3558846"/>
              <a:ext cx="2798064" cy="384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137150" spcFirstLastPara="1" rIns="46600" wrap="square" tIns="4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Name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1"/>
            <p:cNvSpPr txBox="1"/>
            <p:nvPr/>
          </p:nvSpPr>
          <p:spPr>
            <a:xfrm>
              <a:off x="6273710" y="4021536"/>
              <a:ext cx="2798064" cy="5440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137150" spcFirstLastPara="1" rIns="46600" wrap="square" tIns="4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Title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41"/>
            <p:cNvSpPr txBox="1"/>
            <p:nvPr/>
          </p:nvSpPr>
          <p:spPr>
            <a:xfrm>
              <a:off x="6275516" y="4539549"/>
              <a:ext cx="2798064" cy="1783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45700" spcFirstLastPara="1" rIns="46600" wrap="square" tIns="46600">
              <a:noAutofit/>
            </a:bodyPr>
            <a:lstStyle/>
            <a:p>
              <a:pPr indent="-57150" lvl="0" marL="571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“Text. Provide a quote of what the person said. What were the pains. What were the problems you heard.”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9185428" y="3558846"/>
            <a:ext cx="2800772" cy="2763783"/>
            <a:chOff x="9185428" y="3558846"/>
            <a:chExt cx="2800772" cy="2763783"/>
          </a:xfrm>
        </p:grpSpPr>
        <p:sp>
          <p:nvSpPr>
            <p:cNvPr id="533" name="Google Shape;533;p41"/>
            <p:cNvSpPr txBox="1"/>
            <p:nvPr/>
          </p:nvSpPr>
          <p:spPr>
            <a:xfrm>
              <a:off x="9185428" y="3558846"/>
              <a:ext cx="2798064" cy="384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137150" spcFirstLastPara="1" rIns="46600" wrap="square" tIns="4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Name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41"/>
            <p:cNvSpPr txBox="1"/>
            <p:nvPr/>
          </p:nvSpPr>
          <p:spPr>
            <a:xfrm>
              <a:off x="9185428" y="4021536"/>
              <a:ext cx="2798064" cy="5440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137150" spcFirstLastPara="1" rIns="46600" wrap="square" tIns="4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Title</a:t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41"/>
            <p:cNvSpPr txBox="1"/>
            <p:nvPr/>
          </p:nvSpPr>
          <p:spPr>
            <a:xfrm>
              <a:off x="9188136" y="4539549"/>
              <a:ext cx="2798064" cy="1783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600" lIns="45700" spcFirstLastPara="1" rIns="46600" wrap="square" tIns="46600">
              <a:noAutofit/>
            </a:bodyPr>
            <a:lstStyle/>
            <a:p>
              <a:pPr indent="-57150" lvl="0" marL="571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“Text. Provide a quote of what the person said. What were the pains. What were the problems you heard.”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41"/>
          <p:cNvSpPr/>
          <p:nvPr/>
        </p:nvSpPr>
        <p:spPr>
          <a:xfrm>
            <a:off x="450274" y="1655763"/>
            <a:ext cx="2800772" cy="1725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835" r="-4831" t="0"/>
            </a:stretch>
          </a:blipFill>
          <a:ln>
            <a:noFill/>
          </a:ln>
          <a:effectLst>
            <a:outerShdw blurRad="88900" rotWithShape="0" algn="tl" dir="2700000" dist="38100">
              <a:srgbClr val="000000">
                <a:alpha val="29019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Picture </a:t>
            </a:r>
            <a:b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placeholder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1"/>
          <p:cNvSpPr/>
          <p:nvPr/>
        </p:nvSpPr>
        <p:spPr>
          <a:xfrm>
            <a:off x="6273710" y="1655763"/>
            <a:ext cx="2800772" cy="17256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4908" r="-4908" t="0"/>
            </a:stretch>
          </a:blipFill>
          <a:ln>
            <a:noFill/>
          </a:ln>
          <a:effectLst>
            <a:outerShdw blurRad="88900" rotWithShape="0" algn="tl" dir="2700000" dist="38100">
              <a:srgbClr val="000000">
                <a:alpha val="29019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Picture </a:t>
            </a:r>
            <a:b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placeholder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3361992" y="1655763"/>
            <a:ext cx="2800772" cy="172561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4835" r="-4831" t="0"/>
            </a:stretch>
          </a:blipFill>
          <a:ln>
            <a:noFill/>
          </a:ln>
          <a:effectLst>
            <a:outerShdw blurRad="88900" rotWithShape="0" algn="tl" dir="2700000" dist="38100">
              <a:srgbClr val="000000">
                <a:alpha val="29019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Picture </a:t>
            </a:r>
            <a:b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placeholder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9185428" y="1655763"/>
            <a:ext cx="2800772" cy="172561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4835" r="-4831" t="0"/>
            </a:stretch>
          </a:blipFill>
          <a:ln>
            <a:noFill/>
          </a:ln>
          <a:effectLst>
            <a:outerShdw blurRad="88900" rotWithShape="0" algn="tl" dir="2700000" dist="38100">
              <a:srgbClr val="000000">
                <a:alpha val="29019"/>
              </a:srgbClr>
            </a:outerShdw>
          </a:effectLst>
        </p:spPr>
        <p:txBody>
          <a:bodyPr anchorCtr="0" anchor="ctr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Picture </a:t>
            </a:r>
            <a:b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placeholder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1"/>
          <p:cNvSpPr txBox="1"/>
          <p:nvPr>
            <p:ph type="title"/>
          </p:nvPr>
        </p:nvSpPr>
        <p:spPr>
          <a:xfrm>
            <a:off x="346491" y="280645"/>
            <a:ext cx="11642812" cy="1165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we heard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/>
          <p:nvPr>
            <p:ph type="title"/>
          </p:nvPr>
        </p:nvSpPr>
        <p:spPr>
          <a:xfrm>
            <a:off x="346491" y="280645"/>
            <a:ext cx="11642812" cy="1165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Overview: current state to future state</a:t>
            </a:r>
            <a:endParaRPr/>
          </a:p>
        </p:txBody>
      </p:sp>
      <p:grpSp>
        <p:nvGrpSpPr>
          <p:cNvPr id="546" name="Google Shape;546;p42"/>
          <p:cNvGrpSpPr/>
          <p:nvPr/>
        </p:nvGrpSpPr>
        <p:grpSpPr>
          <a:xfrm>
            <a:off x="454430" y="1175545"/>
            <a:ext cx="11555008" cy="2540260"/>
            <a:chOff x="454430" y="992665"/>
            <a:chExt cx="11555008" cy="2540260"/>
          </a:xfrm>
        </p:grpSpPr>
        <p:grpSp>
          <p:nvGrpSpPr>
            <p:cNvPr id="547" name="Google Shape;547;p42"/>
            <p:cNvGrpSpPr/>
            <p:nvPr/>
          </p:nvGrpSpPr>
          <p:grpSpPr>
            <a:xfrm>
              <a:off x="454430" y="1566402"/>
              <a:ext cx="11544300" cy="1966523"/>
              <a:chOff x="465138" y="1752600"/>
              <a:chExt cx="11544300" cy="572464"/>
            </a:xfrm>
          </p:grpSpPr>
          <p:sp>
            <p:nvSpPr>
              <p:cNvPr id="548" name="Google Shape;548;p42"/>
              <p:cNvSpPr/>
              <p:nvPr/>
            </p:nvSpPr>
            <p:spPr>
              <a:xfrm>
                <a:off x="5936068" y="1752600"/>
                <a:ext cx="6073370" cy="57246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t" bIns="146300" lIns="914400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Negative consequences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42"/>
              <p:cNvSpPr/>
              <p:nvPr/>
            </p:nvSpPr>
            <p:spPr>
              <a:xfrm>
                <a:off x="465138" y="1752600"/>
                <a:ext cx="6073370" cy="572464"/>
              </a:xfrm>
              <a:prstGeom prst="homePlate">
                <a:avLst>
                  <a:gd fmla="val 24231" name="adj"/>
                </a:avLst>
              </a:prstGeom>
              <a:solidFill>
                <a:srgbClr val="262626"/>
              </a:solidFill>
              <a:ln>
                <a:noFill/>
              </a:ln>
              <a:effectLst>
                <a:outerShdw blurRad="88900" rotWithShape="0" algn="tl" dir="2700000" dist="38100">
                  <a:srgbClr val="000000">
                    <a:alpha val="29019"/>
                  </a:srgbClr>
                </a:outerShdw>
              </a:effectLst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Before scenario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0" name="Google Shape;550;p42"/>
            <p:cNvSpPr/>
            <p:nvPr/>
          </p:nvSpPr>
          <p:spPr>
            <a:xfrm>
              <a:off x="473873" y="992665"/>
              <a:ext cx="5744364" cy="357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125" lIns="0" spcFirstLastPara="1" rIns="0" wrap="square" tIns="6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Current state—business challenges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2"/>
            <p:cNvSpPr txBox="1"/>
            <p:nvPr/>
          </p:nvSpPr>
          <p:spPr>
            <a:xfrm>
              <a:off x="473873" y="2002932"/>
              <a:ext cx="5133066" cy="1412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2"/>
            <p:cNvSpPr txBox="1"/>
            <p:nvPr/>
          </p:nvSpPr>
          <p:spPr>
            <a:xfrm>
              <a:off x="6658421" y="2002932"/>
              <a:ext cx="5351017" cy="1412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42"/>
          <p:cNvGrpSpPr/>
          <p:nvPr/>
        </p:nvGrpSpPr>
        <p:grpSpPr>
          <a:xfrm>
            <a:off x="454430" y="4011637"/>
            <a:ext cx="11555008" cy="2540260"/>
            <a:chOff x="454430" y="992665"/>
            <a:chExt cx="11555008" cy="2540260"/>
          </a:xfrm>
        </p:grpSpPr>
        <p:grpSp>
          <p:nvGrpSpPr>
            <p:cNvPr id="554" name="Google Shape;554;p42"/>
            <p:cNvGrpSpPr/>
            <p:nvPr/>
          </p:nvGrpSpPr>
          <p:grpSpPr>
            <a:xfrm>
              <a:off x="454430" y="1566402"/>
              <a:ext cx="11544300" cy="1966523"/>
              <a:chOff x="465138" y="1752600"/>
              <a:chExt cx="11544300" cy="572464"/>
            </a:xfrm>
          </p:grpSpPr>
          <p:sp>
            <p:nvSpPr>
              <p:cNvPr id="555" name="Google Shape;555;p42"/>
              <p:cNvSpPr/>
              <p:nvPr/>
            </p:nvSpPr>
            <p:spPr>
              <a:xfrm>
                <a:off x="5936068" y="1752600"/>
                <a:ext cx="6073370" cy="57246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t" bIns="146300" lIns="914400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Positive business outcomes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42"/>
              <p:cNvSpPr/>
              <p:nvPr/>
            </p:nvSpPr>
            <p:spPr>
              <a:xfrm>
                <a:off x="465138" y="1752600"/>
                <a:ext cx="6073370" cy="572464"/>
              </a:xfrm>
              <a:prstGeom prst="homePlate">
                <a:avLst>
                  <a:gd fmla="val 24231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88900" rotWithShape="0" algn="tl" dir="2700000" dist="38100">
                  <a:srgbClr val="000000">
                    <a:alpha val="29019"/>
                  </a:srgbClr>
                </a:outerShdw>
              </a:effectLst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scenario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7" name="Google Shape;557;p42"/>
            <p:cNvSpPr/>
            <p:nvPr/>
          </p:nvSpPr>
          <p:spPr>
            <a:xfrm>
              <a:off x="473873" y="992665"/>
              <a:ext cx="4753096" cy="357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125" lIns="0" spcFirstLastPara="1" rIns="0" wrap="square" tIns="6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Future state—business outcomes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2"/>
            <p:cNvSpPr txBox="1"/>
            <p:nvPr/>
          </p:nvSpPr>
          <p:spPr>
            <a:xfrm>
              <a:off x="473873" y="2002932"/>
              <a:ext cx="5133066" cy="1412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2"/>
            <p:cNvSpPr txBox="1"/>
            <p:nvPr/>
          </p:nvSpPr>
          <p:spPr>
            <a:xfrm>
              <a:off x="6658421" y="2002932"/>
              <a:ext cx="5351017" cy="1412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"/>
          <p:cNvSpPr txBox="1"/>
          <p:nvPr>
            <p:ph type="title"/>
          </p:nvPr>
        </p:nvSpPr>
        <p:spPr>
          <a:xfrm>
            <a:off x="94841" y="-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Required capabilities </a:t>
            </a:r>
            <a:endParaRPr/>
          </a:p>
        </p:txBody>
      </p:sp>
      <p:sp>
        <p:nvSpPr>
          <p:cNvPr id="565" name="Google Shape;565;p43"/>
          <p:cNvSpPr/>
          <p:nvPr/>
        </p:nvSpPr>
        <p:spPr>
          <a:xfrm>
            <a:off x="750475" y="2195100"/>
            <a:ext cx="5016000" cy="3588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Strategic partner who is engaged at the executive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at both Wehkamp and Databricks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Enablement plan to train 500+ employees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including those who are not technical + exec 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Consolidation of tools and frameworks to make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readily available for everyone in Wehkamp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demand access to resources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Spark expertise from Databricks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 availability to migrate off SAS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3"/>
          <p:cNvSpPr/>
          <p:nvPr/>
        </p:nvSpPr>
        <p:spPr>
          <a:xfrm>
            <a:off x="750475" y="1421075"/>
            <a:ext cx="4890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Required: Critical capabilities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7223250" y="1408050"/>
            <a:ext cx="3636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Metrics: Business results</a:t>
            </a:r>
            <a:endParaRPr b="1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6033450" y="2195100"/>
            <a:ext cx="5578800" cy="358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Proven success through 2 successful trainings </a:t>
            </a:r>
            <a:b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with 8.63 and 8.62 out of 10 with Ali Benamara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ability to build an enablement plan to train 500+ people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Both fraud and forecasting pilots have been successful in terms of business value (3M Euros ongoing savings with fraud) but also driving brand awareness of the Databricks product internally 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Complete security integration </a:t>
            </a:r>
            <a:b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(authentication, role based access, encryption, etc.)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5550825" y="2151225"/>
            <a:ext cx="1369800" cy="3692400"/>
          </a:xfrm>
          <a:prstGeom prst="stripedRightArrow">
            <a:avLst>
              <a:gd fmla="val 97867" name="adj1"/>
              <a:gd fmla="val 67185" name="adj2"/>
            </a:avLst>
          </a:prstGeom>
          <a:solidFill>
            <a:srgbClr val="D9D9D9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3"/>
          <p:cNvSpPr/>
          <p:nvPr/>
        </p:nvSpPr>
        <p:spPr>
          <a:xfrm>
            <a:off x="5766475" y="1585825"/>
            <a:ext cx="544500" cy="324300"/>
          </a:xfrm>
          <a:prstGeom prst="chevron">
            <a:avLst>
              <a:gd fmla="val 108634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/>
          <p:nvPr/>
        </p:nvSpPr>
        <p:spPr>
          <a:xfrm>
            <a:off x="680069" y="1397513"/>
            <a:ext cx="10651500" cy="665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type="title"/>
          </p:nvPr>
        </p:nvSpPr>
        <p:spPr>
          <a:xfrm>
            <a:off x="471252" y="381643"/>
            <a:ext cx="158349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Agenda</a:t>
            </a:r>
            <a:endParaRPr b="0" i="0" sz="5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" name="Google Shape;258;p17"/>
          <p:cNvSpPr txBox="1"/>
          <p:nvPr>
            <p:ph idx="12" type="sldNum"/>
          </p:nvPr>
        </p:nvSpPr>
        <p:spPr>
          <a:xfrm>
            <a:off x="11570940" y="6459279"/>
            <a:ext cx="74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900"/>
              <a:t>‹#›</a:t>
            </a:fld>
            <a:endParaRPr sz="1900"/>
          </a:p>
        </p:txBody>
      </p:sp>
      <p:sp>
        <p:nvSpPr>
          <p:cNvPr id="259" name="Google Shape;259;p17"/>
          <p:cNvSpPr txBox="1"/>
          <p:nvPr>
            <p:ph idx="1" type="body"/>
          </p:nvPr>
        </p:nvSpPr>
        <p:spPr>
          <a:xfrm>
            <a:off x="515976" y="1357437"/>
            <a:ext cx="75777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Introduction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The Team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Discovery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Challenges &amp; Opportunities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Solution/Outcomes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Demos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Batch Processing Demo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Streaming Workshop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MLFlow RapidStart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Next Steps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4"/>
          <p:cNvSpPr txBox="1"/>
          <p:nvPr>
            <p:ph type="title"/>
          </p:nvPr>
        </p:nvSpPr>
        <p:spPr>
          <a:xfrm>
            <a:off x="346491" y="280645"/>
            <a:ext cx="11642812" cy="1165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Results: technical validation</a:t>
            </a:r>
            <a:endParaRPr/>
          </a:p>
        </p:txBody>
      </p:sp>
      <p:grpSp>
        <p:nvGrpSpPr>
          <p:cNvPr id="576" name="Google Shape;576;p44"/>
          <p:cNvGrpSpPr/>
          <p:nvPr/>
        </p:nvGrpSpPr>
        <p:grpSpPr>
          <a:xfrm>
            <a:off x="454430" y="1655763"/>
            <a:ext cx="11544300" cy="572464"/>
            <a:chOff x="465138" y="1752600"/>
            <a:chExt cx="11544300" cy="572464"/>
          </a:xfrm>
        </p:grpSpPr>
        <p:sp>
          <p:nvSpPr>
            <p:cNvPr id="577" name="Google Shape;577;p44"/>
            <p:cNvSpPr/>
            <p:nvPr/>
          </p:nvSpPr>
          <p:spPr>
            <a:xfrm>
              <a:off x="465138" y="1752600"/>
              <a:ext cx="11544300" cy="57246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146300" lIns="29260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Details. Describe the success/results of the solution.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465138" y="1752600"/>
              <a:ext cx="2760653" cy="572464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ctr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Short headline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44"/>
          <p:cNvGrpSpPr/>
          <p:nvPr/>
        </p:nvGrpSpPr>
        <p:grpSpPr>
          <a:xfrm>
            <a:off x="454430" y="2591033"/>
            <a:ext cx="11544300" cy="572464"/>
            <a:chOff x="465138" y="1752600"/>
            <a:chExt cx="11544300" cy="572464"/>
          </a:xfrm>
        </p:grpSpPr>
        <p:sp>
          <p:nvSpPr>
            <p:cNvPr id="580" name="Google Shape;580;p44"/>
            <p:cNvSpPr/>
            <p:nvPr/>
          </p:nvSpPr>
          <p:spPr>
            <a:xfrm>
              <a:off x="465138" y="1752600"/>
              <a:ext cx="11544300" cy="57246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146300" lIns="29260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Details. Describe the success/results of the solution.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465138" y="1752600"/>
              <a:ext cx="2760653" cy="572464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ctr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Short headline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44"/>
          <p:cNvGrpSpPr/>
          <p:nvPr/>
        </p:nvGrpSpPr>
        <p:grpSpPr>
          <a:xfrm>
            <a:off x="454430" y="3526303"/>
            <a:ext cx="11544300" cy="572464"/>
            <a:chOff x="465138" y="1752600"/>
            <a:chExt cx="11544300" cy="572464"/>
          </a:xfrm>
        </p:grpSpPr>
        <p:sp>
          <p:nvSpPr>
            <p:cNvPr id="583" name="Google Shape;583;p44"/>
            <p:cNvSpPr/>
            <p:nvPr/>
          </p:nvSpPr>
          <p:spPr>
            <a:xfrm>
              <a:off x="465138" y="1752600"/>
              <a:ext cx="11544300" cy="57246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146300" lIns="29260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Details. Describe the success/results of the solution.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465138" y="1752600"/>
              <a:ext cx="2760653" cy="572464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ctr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Short headline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44"/>
          <p:cNvGrpSpPr/>
          <p:nvPr/>
        </p:nvGrpSpPr>
        <p:grpSpPr>
          <a:xfrm>
            <a:off x="454430" y="4461573"/>
            <a:ext cx="11544300" cy="572464"/>
            <a:chOff x="465138" y="1752600"/>
            <a:chExt cx="11544300" cy="572464"/>
          </a:xfrm>
        </p:grpSpPr>
        <p:sp>
          <p:nvSpPr>
            <p:cNvPr id="586" name="Google Shape;586;p44"/>
            <p:cNvSpPr/>
            <p:nvPr/>
          </p:nvSpPr>
          <p:spPr>
            <a:xfrm>
              <a:off x="465138" y="1752600"/>
              <a:ext cx="11544300" cy="57246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146300" lIns="29260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Details. Describe the success/results of the solution.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465138" y="1752600"/>
              <a:ext cx="2760653" cy="572464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ctr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Short headline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44"/>
          <p:cNvGrpSpPr/>
          <p:nvPr/>
        </p:nvGrpSpPr>
        <p:grpSpPr>
          <a:xfrm>
            <a:off x="454430" y="5396842"/>
            <a:ext cx="11544300" cy="572464"/>
            <a:chOff x="465138" y="1752600"/>
            <a:chExt cx="11544300" cy="572464"/>
          </a:xfrm>
        </p:grpSpPr>
        <p:sp>
          <p:nvSpPr>
            <p:cNvPr id="589" name="Google Shape;589;p44"/>
            <p:cNvSpPr/>
            <p:nvPr/>
          </p:nvSpPr>
          <p:spPr>
            <a:xfrm>
              <a:off x="465138" y="1752600"/>
              <a:ext cx="11544300" cy="57246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146300" lIns="29260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Details. Describe the success/results of the solution.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465138" y="1752600"/>
              <a:ext cx="2760653" cy="572464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ctr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Short headline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5"/>
          <p:cNvSpPr txBox="1"/>
          <p:nvPr>
            <p:ph type="title"/>
          </p:nvPr>
        </p:nvSpPr>
        <p:spPr>
          <a:xfrm>
            <a:off x="346491" y="280645"/>
            <a:ext cx="11642812" cy="1165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Accelerate innovation/drive growth/have a strategic advantage over competitors/improve profit by xxx</a:t>
            </a:r>
            <a:endParaRPr/>
          </a:p>
        </p:txBody>
      </p:sp>
      <p:sp>
        <p:nvSpPr>
          <p:cNvPr id="596" name="Google Shape;596;p45"/>
          <p:cNvSpPr txBox="1"/>
          <p:nvPr/>
        </p:nvSpPr>
        <p:spPr>
          <a:xfrm>
            <a:off x="465138" y="4100726"/>
            <a:ext cx="36909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case 1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45"/>
          <p:cNvSpPr txBox="1"/>
          <p:nvPr/>
        </p:nvSpPr>
        <p:spPr>
          <a:xfrm>
            <a:off x="4405042" y="4100726"/>
            <a:ext cx="36909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case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5"/>
          <p:cNvSpPr txBox="1"/>
          <p:nvPr/>
        </p:nvSpPr>
        <p:spPr>
          <a:xfrm>
            <a:off x="465138" y="4675267"/>
            <a:ext cx="369093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 driver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Expected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impact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5"/>
          <p:cNvSpPr txBox="1"/>
          <p:nvPr/>
        </p:nvSpPr>
        <p:spPr>
          <a:xfrm>
            <a:off x="4405042" y="4675267"/>
            <a:ext cx="369093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 driver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Expected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impact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graph icon" id="600" name="Google Shape;600;p45"/>
          <p:cNvGrpSpPr/>
          <p:nvPr/>
        </p:nvGrpSpPr>
        <p:grpSpPr>
          <a:xfrm>
            <a:off x="1764506" y="2542365"/>
            <a:ext cx="1092200" cy="1092200"/>
            <a:chOff x="1764506" y="1655763"/>
            <a:chExt cx="1092200" cy="1092200"/>
          </a:xfrm>
        </p:grpSpPr>
        <p:sp>
          <p:nvSpPr>
            <p:cNvPr id="601" name="Google Shape;601;p45"/>
            <p:cNvSpPr/>
            <p:nvPr/>
          </p:nvSpPr>
          <p:spPr>
            <a:xfrm>
              <a:off x="1764506" y="1655763"/>
              <a:ext cx="1092200" cy="1092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2" name="Google Shape;602;p45"/>
            <p:cNvGrpSpPr/>
            <p:nvPr/>
          </p:nvGrpSpPr>
          <p:grpSpPr>
            <a:xfrm>
              <a:off x="2045883" y="1903139"/>
              <a:ext cx="523619" cy="596478"/>
              <a:chOff x="1987783" y="4099263"/>
              <a:chExt cx="513398" cy="584835"/>
            </a:xfrm>
          </p:grpSpPr>
          <p:sp>
            <p:nvSpPr>
              <p:cNvPr id="603" name="Google Shape;603;p45"/>
              <p:cNvSpPr/>
              <p:nvPr/>
            </p:nvSpPr>
            <p:spPr>
              <a:xfrm>
                <a:off x="1987783" y="4484073"/>
                <a:ext cx="133350" cy="200025"/>
              </a:xfrm>
              <a:custGeom>
                <a:rect b="b" l="l" r="r" t="t"/>
                <a:pathLst>
                  <a:path extrusionOk="0" h="200025" w="133350">
                    <a:moveTo>
                      <a:pt x="7144" y="7144"/>
                    </a:moveTo>
                    <a:lnTo>
                      <a:pt x="132874" y="7144"/>
                    </a:lnTo>
                    <a:lnTo>
                      <a:pt x="132874" y="196691"/>
                    </a:lnTo>
                    <a:lnTo>
                      <a:pt x="7144" y="196691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6"/>
                  <a:buFont typeface="Arial"/>
                  <a:buNone/>
                </a:pPr>
                <a:r>
                  <a:t/>
                </a:r>
                <a:endParaRPr b="0" i="0" sz="1836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4" name="Google Shape;604;p45"/>
              <p:cNvSpPr/>
              <p:nvPr/>
            </p:nvSpPr>
            <p:spPr>
              <a:xfrm>
                <a:off x="2177331" y="4272618"/>
                <a:ext cx="133350" cy="409575"/>
              </a:xfrm>
              <a:custGeom>
                <a:rect b="b" l="l" r="r" t="t"/>
                <a:pathLst>
                  <a:path extrusionOk="0" h="409575" w="133350">
                    <a:moveTo>
                      <a:pt x="7144" y="7144"/>
                    </a:moveTo>
                    <a:lnTo>
                      <a:pt x="132874" y="7144"/>
                    </a:lnTo>
                    <a:lnTo>
                      <a:pt x="132874" y="408146"/>
                    </a:lnTo>
                    <a:lnTo>
                      <a:pt x="7144" y="40814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6"/>
                  <a:buFont typeface="Arial"/>
                  <a:buNone/>
                </a:pPr>
                <a:r>
                  <a:t/>
                </a:r>
                <a:endParaRPr b="0" i="0" sz="1836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5" name="Google Shape;605;p45"/>
              <p:cNvSpPr/>
              <p:nvPr/>
            </p:nvSpPr>
            <p:spPr>
              <a:xfrm>
                <a:off x="2367831" y="4099263"/>
                <a:ext cx="133350" cy="581025"/>
              </a:xfrm>
              <a:custGeom>
                <a:rect b="b" l="l" r="r" t="t"/>
                <a:pathLst>
                  <a:path extrusionOk="0" h="581025" w="133350">
                    <a:moveTo>
                      <a:pt x="7144" y="7144"/>
                    </a:moveTo>
                    <a:lnTo>
                      <a:pt x="132874" y="7144"/>
                    </a:lnTo>
                    <a:lnTo>
                      <a:pt x="132874" y="581501"/>
                    </a:lnTo>
                    <a:lnTo>
                      <a:pt x="7144" y="581501"/>
                    </a:lnTo>
                    <a:close/>
                  </a:path>
                </a:pathLst>
              </a:custGeom>
              <a:solidFill>
                <a:srgbClr val="005A9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6"/>
                  <a:buFont typeface="Arial"/>
                  <a:buNone/>
                </a:pPr>
                <a:r>
                  <a:t/>
                </a:r>
                <a:endParaRPr b="0" i="0" sz="1836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6" name="Google Shape;606;p45"/>
              <p:cNvSpPr/>
              <p:nvPr/>
            </p:nvSpPr>
            <p:spPr>
              <a:xfrm>
                <a:off x="2012548" y="4315481"/>
                <a:ext cx="466725" cy="219075"/>
              </a:xfrm>
              <a:custGeom>
                <a:rect b="b" l="l" r="r" t="t"/>
                <a:pathLst>
                  <a:path extrusionOk="0" h="219075" w="466725">
                    <a:moveTo>
                      <a:pt x="425291" y="138589"/>
                    </a:moveTo>
                    <a:cubicBezTo>
                      <a:pt x="415766" y="138589"/>
                      <a:pt x="407194" y="142399"/>
                      <a:pt x="400526" y="148114"/>
                    </a:cubicBezTo>
                    <a:lnTo>
                      <a:pt x="268129" y="57626"/>
                    </a:lnTo>
                    <a:cubicBezTo>
                      <a:pt x="269081" y="53816"/>
                      <a:pt x="270034" y="49054"/>
                      <a:pt x="270034" y="45244"/>
                    </a:cubicBezTo>
                    <a:cubicBezTo>
                      <a:pt x="270034" y="24289"/>
                      <a:pt x="252889" y="7144"/>
                      <a:pt x="231934" y="7144"/>
                    </a:cubicBezTo>
                    <a:cubicBezTo>
                      <a:pt x="210979" y="7144"/>
                      <a:pt x="193834" y="24289"/>
                      <a:pt x="193834" y="45244"/>
                    </a:cubicBezTo>
                    <a:cubicBezTo>
                      <a:pt x="193834" y="46196"/>
                      <a:pt x="193834" y="47149"/>
                      <a:pt x="193834" y="47149"/>
                    </a:cubicBezTo>
                    <a:lnTo>
                      <a:pt x="76676" y="86201"/>
                    </a:lnTo>
                    <a:cubicBezTo>
                      <a:pt x="70009" y="76676"/>
                      <a:pt x="58579" y="69056"/>
                      <a:pt x="45244" y="69056"/>
                    </a:cubicBezTo>
                    <a:cubicBezTo>
                      <a:pt x="24289" y="69056"/>
                      <a:pt x="7144" y="86201"/>
                      <a:pt x="7144" y="107156"/>
                    </a:cubicBezTo>
                    <a:cubicBezTo>
                      <a:pt x="7144" y="128111"/>
                      <a:pt x="24289" y="145256"/>
                      <a:pt x="45244" y="145256"/>
                    </a:cubicBezTo>
                    <a:cubicBezTo>
                      <a:pt x="66199" y="145256"/>
                      <a:pt x="83344" y="128111"/>
                      <a:pt x="83344" y="107156"/>
                    </a:cubicBezTo>
                    <a:cubicBezTo>
                      <a:pt x="83344" y="106204"/>
                      <a:pt x="83344" y="105251"/>
                      <a:pt x="83344" y="105251"/>
                    </a:cubicBezTo>
                    <a:lnTo>
                      <a:pt x="201454" y="65246"/>
                    </a:lnTo>
                    <a:cubicBezTo>
                      <a:pt x="208121" y="75724"/>
                      <a:pt x="219551" y="82391"/>
                      <a:pt x="232886" y="82391"/>
                    </a:cubicBezTo>
                    <a:cubicBezTo>
                      <a:pt x="242411" y="82391"/>
                      <a:pt x="250984" y="78581"/>
                      <a:pt x="257651" y="72866"/>
                    </a:cubicBezTo>
                    <a:lnTo>
                      <a:pt x="389096" y="162401"/>
                    </a:lnTo>
                    <a:cubicBezTo>
                      <a:pt x="388144" y="166211"/>
                      <a:pt x="387191" y="170974"/>
                      <a:pt x="387191" y="174784"/>
                    </a:cubicBezTo>
                    <a:cubicBezTo>
                      <a:pt x="387191" y="195739"/>
                      <a:pt x="404336" y="212884"/>
                      <a:pt x="425291" y="212884"/>
                    </a:cubicBezTo>
                    <a:cubicBezTo>
                      <a:pt x="446246" y="212884"/>
                      <a:pt x="463391" y="195739"/>
                      <a:pt x="463391" y="174784"/>
                    </a:cubicBezTo>
                    <a:cubicBezTo>
                      <a:pt x="462439" y="154781"/>
                      <a:pt x="445294" y="138589"/>
                      <a:pt x="425291" y="1385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6"/>
                  <a:buFont typeface="Arial"/>
                  <a:buNone/>
                </a:pPr>
                <a:r>
                  <a:t/>
                </a:r>
                <a:endParaRPr b="0" i="0" sz="1836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descr="chart icon" id="607" name="Google Shape;607;p45"/>
          <p:cNvGrpSpPr/>
          <p:nvPr/>
        </p:nvGrpSpPr>
        <p:grpSpPr>
          <a:xfrm>
            <a:off x="9612751" y="2542365"/>
            <a:ext cx="1092200" cy="1092200"/>
            <a:chOff x="9612751" y="1655763"/>
            <a:chExt cx="1092200" cy="1092200"/>
          </a:xfrm>
        </p:grpSpPr>
        <p:sp>
          <p:nvSpPr>
            <p:cNvPr id="608" name="Google Shape;608;p45"/>
            <p:cNvSpPr/>
            <p:nvPr/>
          </p:nvSpPr>
          <p:spPr>
            <a:xfrm>
              <a:off x="9612751" y="1655763"/>
              <a:ext cx="1092200" cy="1092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9" name="Google Shape;609;p45"/>
            <p:cNvGrpSpPr/>
            <p:nvPr/>
          </p:nvGrpSpPr>
          <p:grpSpPr>
            <a:xfrm>
              <a:off x="9906271" y="1876424"/>
              <a:ext cx="505160" cy="650879"/>
              <a:chOff x="2025745" y="1672530"/>
              <a:chExt cx="495300" cy="638175"/>
            </a:xfrm>
          </p:grpSpPr>
          <p:sp>
            <p:nvSpPr>
              <p:cNvPr id="610" name="Google Shape;610;p45"/>
              <p:cNvSpPr/>
              <p:nvPr/>
            </p:nvSpPr>
            <p:spPr>
              <a:xfrm>
                <a:off x="2025745" y="1672530"/>
                <a:ext cx="495300" cy="638175"/>
              </a:xfrm>
              <a:custGeom>
                <a:rect b="b" l="l" r="r" t="t"/>
                <a:pathLst>
                  <a:path extrusionOk="0" h="638175" w="495300">
                    <a:moveTo>
                      <a:pt x="490061" y="632936"/>
                    </a:moveTo>
                    <a:lnTo>
                      <a:pt x="7144" y="632936"/>
                    </a:lnTo>
                    <a:lnTo>
                      <a:pt x="7144" y="149066"/>
                    </a:lnTo>
                    <a:lnTo>
                      <a:pt x="159544" y="7144"/>
                    </a:lnTo>
                    <a:lnTo>
                      <a:pt x="490061" y="71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36"/>
                  <a:buFont typeface="Calibri"/>
                  <a:buNone/>
                </a:pPr>
                <a:r>
                  <a:t/>
                </a:r>
                <a:endParaRPr b="0" i="0" sz="1836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45"/>
              <p:cNvSpPr/>
              <p:nvPr/>
            </p:nvSpPr>
            <p:spPr>
              <a:xfrm>
                <a:off x="2025745" y="1672530"/>
                <a:ext cx="161925" cy="152400"/>
              </a:xfrm>
              <a:custGeom>
                <a:rect b="b" l="l" r="r" t="t"/>
                <a:pathLst>
                  <a:path extrusionOk="0" h="152400" w="161925">
                    <a:moveTo>
                      <a:pt x="159544" y="149066"/>
                    </a:moveTo>
                    <a:lnTo>
                      <a:pt x="7144" y="149066"/>
                    </a:lnTo>
                    <a:lnTo>
                      <a:pt x="159544" y="7144"/>
                    </a:lnTo>
                    <a:close/>
                  </a:path>
                </a:pathLst>
              </a:custGeom>
              <a:solidFill>
                <a:srgbClr val="005A9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36"/>
                  <a:buFont typeface="Calibri"/>
                  <a:buNone/>
                </a:pPr>
                <a:r>
                  <a:t/>
                </a:r>
                <a:endParaRPr b="0" i="0" sz="1836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45"/>
              <p:cNvSpPr/>
              <p:nvPr/>
            </p:nvSpPr>
            <p:spPr>
              <a:xfrm>
                <a:off x="2095278" y="1874460"/>
                <a:ext cx="352425" cy="47625"/>
              </a:xfrm>
              <a:custGeom>
                <a:rect b="b" l="l" r="r" t="t"/>
                <a:pathLst>
                  <a:path extrusionOk="0" h="47625" w="352425">
                    <a:moveTo>
                      <a:pt x="7144" y="7144"/>
                    </a:moveTo>
                    <a:lnTo>
                      <a:pt x="351949" y="7144"/>
                    </a:lnTo>
                    <a:lnTo>
                      <a:pt x="351949" y="40481"/>
                    </a:lnTo>
                    <a:lnTo>
                      <a:pt x="7144" y="404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36"/>
                  <a:buFont typeface="Calibri"/>
                  <a:buNone/>
                </a:pPr>
                <a:r>
                  <a:t/>
                </a:r>
                <a:endParaRPr b="0" i="0" sz="1836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45"/>
              <p:cNvSpPr/>
              <p:nvPr/>
            </p:nvSpPr>
            <p:spPr>
              <a:xfrm>
                <a:off x="2095278" y="1936373"/>
                <a:ext cx="352425" cy="47625"/>
              </a:xfrm>
              <a:custGeom>
                <a:rect b="b" l="l" r="r" t="t"/>
                <a:pathLst>
                  <a:path extrusionOk="0" h="47625" w="352425">
                    <a:moveTo>
                      <a:pt x="7144" y="7144"/>
                    </a:moveTo>
                    <a:lnTo>
                      <a:pt x="351949" y="7144"/>
                    </a:lnTo>
                    <a:lnTo>
                      <a:pt x="351949" y="40481"/>
                    </a:lnTo>
                    <a:lnTo>
                      <a:pt x="7144" y="404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36"/>
                  <a:buFont typeface="Calibri"/>
                  <a:buNone/>
                </a:pPr>
                <a:r>
                  <a:t/>
                </a:r>
                <a:endParaRPr b="0" i="0" sz="1836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45"/>
              <p:cNvSpPr/>
              <p:nvPr/>
            </p:nvSpPr>
            <p:spPr>
              <a:xfrm>
                <a:off x="2095278" y="1999238"/>
                <a:ext cx="352425" cy="47625"/>
              </a:xfrm>
              <a:custGeom>
                <a:rect b="b" l="l" r="r" t="t"/>
                <a:pathLst>
                  <a:path extrusionOk="0" h="47625" w="352425">
                    <a:moveTo>
                      <a:pt x="7144" y="7144"/>
                    </a:moveTo>
                    <a:lnTo>
                      <a:pt x="351949" y="7144"/>
                    </a:lnTo>
                    <a:lnTo>
                      <a:pt x="351949" y="40481"/>
                    </a:lnTo>
                    <a:lnTo>
                      <a:pt x="7144" y="404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36"/>
                  <a:buFont typeface="Calibri"/>
                  <a:buNone/>
                </a:pPr>
                <a:r>
                  <a:t/>
                </a:r>
                <a:endParaRPr b="0" i="0" sz="1836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45"/>
              <p:cNvSpPr/>
              <p:nvPr/>
            </p:nvSpPr>
            <p:spPr>
              <a:xfrm>
                <a:off x="2095278" y="2061150"/>
                <a:ext cx="352425" cy="47625"/>
              </a:xfrm>
              <a:custGeom>
                <a:rect b="b" l="l" r="r" t="t"/>
                <a:pathLst>
                  <a:path extrusionOk="0" h="47625" w="352425">
                    <a:moveTo>
                      <a:pt x="7144" y="7144"/>
                    </a:moveTo>
                    <a:lnTo>
                      <a:pt x="351949" y="7144"/>
                    </a:lnTo>
                    <a:lnTo>
                      <a:pt x="351949" y="40481"/>
                    </a:lnTo>
                    <a:lnTo>
                      <a:pt x="7144" y="404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36"/>
                  <a:buFont typeface="Calibri"/>
                  <a:buNone/>
                </a:pPr>
                <a:r>
                  <a:t/>
                </a:r>
                <a:endParaRPr b="0" i="0" sz="1836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45"/>
              <p:cNvSpPr/>
              <p:nvPr/>
            </p:nvSpPr>
            <p:spPr>
              <a:xfrm>
                <a:off x="2095278" y="2120205"/>
                <a:ext cx="352425" cy="47625"/>
              </a:xfrm>
              <a:custGeom>
                <a:rect b="b" l="l" r="r" t="t"/>
                <a:pathLst>
                  <a:path extrusionOk="0" h="47625" w="352425">
                    <a:moveTo>
                      <a:pt x="7144" y="7144"/>
                    </a:moveTo>
                    <a:lnTo>
                      <a:pt x="351949" y="7144"/>
                    </a:lnTo>
                    <a:lnTo>
                      <a:pt x="351949" y="40481"/>
                    </a:lnTo>
                    <a:lnTo>
                      <a:pt x="7144" y="404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36"/>
                  <a:buFont typeface="Calibri"/>
                  <a:buNone/>
                </a:pPr>
                <a:r>
                  <a:t/>
                </a:r>
                <a:endParaRPr b="0" i="0" sz="1836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descr="Caution icon" id="617" name="Google Shape;617;p45"/>
          <p:cNvGrpSpPr/>
          <p:nvPr/>
        </p:nvGrpSpPr>
        <p:grpSpPr>
          <a:xfrm>
            <a:off x="5704410" y="2542365"/>
            <a:ext cx="1092200" cy="1092200"/>
            <a:chOff x="5704410" y="1655763"/>
            <a:chExt cx="1092200" cy="1092200"/>
          </a:xfrm>
        </p:grpSpPr>
        <p:sp>
          <p:nvSpPr>
            <p:cNvPr descr="caution icon" id="618" name="Google Shape;618;p45"/>
            <p:cNvSpPr/>
            <p:nvPr/>
          </p:nvSpPr>
          <p:spPr>
            <a:xfrm>
              <a:off x="5704410" y="1655763"/>
              <a:ext cx="1092200" cy="1092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9" name="Google Shape;619;p45"/>
            <p:cNvGrpSpPr/>
            <p:nvPr/>
          </p:nvGrpSpPr>
          <p:grpSpPr>
            <a:xfrm>
              <a:off x="5917638" y="1851660"/>
              <a:ext cx="665744" cy="563246"/>
              <a:chOff x="5974695" y="1869576"/>
              <a:chExt cx="760136" cy="643106"/>
            </a:xfrm>
          </p:grpSpPr>
          <p:grpSp>
            <p:nvGrpSpPr>
              <p:cNvPr id="620" name="Google Shape;620;p45"/>
              <p:cNvGrpSpPr/>
              <p:nvPr/>
            </p:nvGrpSpPr>
            <p:grpSpPr>
              <a:xfrm>
                <a:off x="5974695" y="1869576"/>
                <a:ext cx="760136" cy="643106"/>
                <a:chOff x="5974695" y="1869576"/>
                <a:chExt cx="760136" cy="643106"/>
              </a:xfrm>
            </p:grpSpPr>
            <p:sp>
              <p:nvSpPr>
                <p:cNvPr id="621" name="Google Shape;621;p45"/>
                <p:cNvSpPr/>
                <p:nvPr/>
              </p:nvSpPr>
              <p:spPr>
                <a:xfrm>
                  <a:off x="5974695" y="1869576"/>
                  <a:ext cx="380068" cy="643106"/>
                </a:xfrm>
                <a:prstGeom prst="triangle">
                  <a:avLst>
                    <a:gd fmla="val 100000" name="adj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182875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22;p45"/>
                <p:cNvSpPr/>
                <p:nvPr/>
              </p:nvSpPr>
              <p:spPr>
                <a:xfrm flipH="1">
                  <a:off x="6354763" y="1869576"/>
                  <a:ext cx="380068" cy="643106"/>
                </a:xfrm>
                <a:prstGeom prst="triangle">
                  <a:avLst>
                    <a:gd fmla="val 100000" name="adj"/>
                  </a:avLst>
                </a:prstGeom>
                <a:solidFill>
                  <a:srgbClr val="005A9F"/>
                </a:solidFill>
                <a:ln>
                  <a:noFill/>
                </a:ln>
              </p:spPr>
              <p:txBody>
                <a:bodyPr anchorCtr="0" anchor="ctr" bIns="182875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23" name="Google Shape;623;p45"/>
              <p:cNvSpPr txBox="1"/>
              <p:nvPr/>
            </p:nvSpPr>
            <p:spPr>
              <a:xfrm>
                <a:off x="6208758" y="2126270"/>
                <a:ext cx="292010" cy="291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!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4" name="Google Shape;624;p45"/>
          <p:cNvSpPr txBox="1"/>
          <p:nvPr/>
        </p:nvSpPr>
        <p:spPr>
          <a:xfrm>
            <a:off x="8313383" y="4100726"/>
            <a:ext cx="36909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case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5"/>
          <p:cNvSpPr txBox="1"/>
          <p:nvPr/>
        </p:nvSpPr>
        <p:spPr>
          <a:xfrm>
            <a:off x="8313383" y="4675267"/>
            <a:ext cx="369093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 driver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Expected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impact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/>
          <p:nvPr>
            <p:ph type="title"/>
          </p:nvPr>
        </p:nvSpPr>
        <p:spPr>
          <a:xfrm>
            <a:off x="346491" y="280645"/>
            <a:ext cx="11642812" cy="1165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ROI calculations </a:t>
            </a:r>
            <a:endParaRPr/>
          </a:p>
        </p:txBody>
      </p:sp>
      <p:sp>
        <p:nvSpPr>
          <p:cNvPr id="631" name="Google Shape;631;p46"/>
          <p:cNvSpPr txBox="1"/>
          <p:nvPr/>
        </p:nvSpPr>
        <p:spPr>
          <a:xfrm>
            <a:off x="10223499" y="0"/>
            <a:ext cx="2212975" cy="7637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124325" lIns="124325" spcFirstLastPara="1" rIns="124325" wrap="square" tIns="124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 with Business Value Team</a:t>
            </a:r>
            <a:endParaRPr b="0" i="0" sz="16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32" name="Google Shape;632;p46"/>
          <p:cNvGrpSpPr/>
          <p:nvPr/>
        </p:nvGrpSpPr>
        <p:grpSpPr>
          <a:xfrm>
            <a:off x="4381056" y="1647723"/>
            <a:ext cx="3712464" cy="4892778"/>
            <a:chOff x="4381056" y="1647723"/>
            <a:chExt cx="3712464" cy="4892778"/>
          </a:xfrm>
        </p:grpSpPr>
        <p:sp>
          <p:nvSpPr>
            <p:cNvPr id="633" name="Google Shape;633;p46"/>
            <p:cNvSpPr/>
            <p:nvPr/>
          </p:nvSpPr>
          <p:spPr>
            <a:xfrm>
              <a:off x="4383533" y="2193820"/>
              <a:ext cx="3707510" cy="43466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Absolute SG&amp;A (USD bn)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LTM Nov-18—2021e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4383533" y="1647723"/>
              <a:ext cx="3707510" cy="5447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Metric forecast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5" name="Google Shape;635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99011" y="2815557"/>
              <a:ext cx="3476554" cy="331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6" name="Google Shape;636;p46"/>
            <p:cNvSpPr txBox="1"/>
            <p:nvPr/>
          </p:nvSpPr>
          <p:spPr>
            <a:xfrm>
              <a:off x="4381056" y="5949950"/>
              <a:ext cx="3712464" cy="590551"/>
            </a:xfrm>
            <a:prstGeom prst="rect">
              <a:avLst/>
            </a:prstGeom>
            <a:noFill/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8"/>
                <a:buFont typeface="Arial"/>
                <a:buNone/>
              </a:pPr>
              <a:r>
                <a:rPr b="0" i="0" lang="en-US" sz="108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46"/>
            <p:cNvSpPr txBox="1"/>
            <p:nvPr/>
          </p:nvSpPr>
          <p:spPr>
            <a:xfrm>
              <a:off x="6604445" y="1647723"/>
              <a:ext cx="1486598" cy="548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ctr" bIns="46600" lIns="182875" spcFirstLastPara="1" rIns="93250" wrap="square" tIns="46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-1.0 % reduction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8" name="Google Shape;638;p46"/>
          <p:cNvGrpSpPr/>
          <p:nvPr/>
        </p:nvGrpSpPr>
        <p:grpSpPr>
          <a:xfrm>
            <a:off x="8296974" y="1647723"/>
            <a:ext cx="3712464" cy="4892778"/>
            <a:chOff x="8296974" y="1647723"/>
            <a:chExt cx="3712464" cy="4892778"/>
          </a:xfrm>
        </p:grpSpPr>
        <p:sp>
          <p:nvSpPr>
            <p:cNvPr id="639" name="Google Shape;639;p46"/>
            <p:cNvSpPr/>
            <p:nvPr/>
          </p:nvSpPr>
          <p:spPr>
            <a:xfrm>
              <a:off x="8301928" y="2193820"/>
              <a:ext cx="3707510" cy="43466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EBIT (USD bn)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LTM Nov-18—2021e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8301928" y="1647723"/>
              <a:ext cx="3707510" cy="5447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Metric forecast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1" name="Google Shape;641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11357" y="2815557"/>
              <a:ext cx="3288652" cy="33210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46"/>
            <p:cNvSpPr txBox="1"/>
            <p:nvPr/>
          </p:nvSpPr>
          <p:spPr>
            <a:xfrm>
              <a:off x="8296974" y="5949950"/>
              <a:ext cx="3712464" cy="590551"/>
            </a:xfrm>
            <a:prstGeom prst="rect">
              <a:avLst/>
            </a:prstGeom>
            <a:noFill/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8"/>
                <a:buFont typeface="Arial"/>
                <a:buNone/>
              </a:pPr>
              <a:r>
                <a:rPr b="0" i="0" lang="en-US" sz="108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46"/>
            <p:cNvSpPr txBox="1"/>
            <p:nvPr/>
          </p:nvSpPr>
          <p:spPr>
            <a:xfrm>
              <a:off x="10522840" y="1647723"/>
              <a:ext cx="1486598" cy="548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ctr" bIns="46600" lIns="182875" spcFirstLastPara="1" rIns="93250" wrap="square" tIns="46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+0.4 percentage-point uplift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4" name="Google Shape;644;p46"/>
          <p:cNvGrpSpPr/>
          <p:nvPr/>
        </p:nvGrpSpPr>
        <p:grpSpPr>
          <a:xfrm>
            <a:off x="465138" y="1647723"/>
            <a:ext cx="3712464" cy="4892778"/>
            <a:chOff x="465138" y="1647723"/>
            <a:chExt cx="3712464" cy="4892778"/>
          </a:xfrm>
        </p:grpSpPr>
        <p:sp>
          <p:nvSpPr>
            <p:cNvPr id="645" name="Google Shape;645;p46"/>
            <p:cNvSpPr/>
            <p:nvPr/>
          </p:nvSpPr>
          <p:spPr>
            <a:xfrm>
              <a:off x="465138" y="2193820"/>
              <a:ext cx="3707510" cy="43466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Absolute Revenue (USD bn)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LTM Nov-18—2021e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465138" y="1647723"/>
              <a:ext cx="3707510" cy="5447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Revenue forecast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7" name="Google Shape;647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8574" y="2828257"/>
              <a:ext cx="3440639" cy="3300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46"/>
            <p:cNvSpPr txBox="1"/>
            <p:nvPr/>
          </p:nvSpPr>
          <p:spPr>
            <a:xfrm>
              <a:off x="465138" y="5949950"/>
              <a:ext cx="3712464" cy="590551"/>
            </a:xfrm>
            <a:prstGeom prst="rect">
              <a:avLst/>
            </a:prstGeom>
            <a:noFill/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88"/>
                <a:buFont typeface="Arial"/>
                <a:buNone/>
              </a:pPr>
              <a:r>
                <a:rPr b="0" i="0" lang="en-US" sz="108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Placeholder text</a:t>
              </a:r>
              <a:endParaRPr b="0" i="0" sz="149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6"/>
            <p:cNvSpPr txBox="1"/>
            <p:nvPr/>
          </p:nvSpPr>
          <p:spPr>
            <a:xfrm>
              <a:off x="2686050" y="1647723"/>
              <a:ext cx="1486598" cy="548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ctr" bIns="46600" lIns="182875" spcFirstLastPara="1" rIns="93250" wrap="square" tIns="466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+1.0 % increase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7"/>
          <p:cNvSpPr txBox="1"/>
          <p:nvPr>
            <p:ph type="title"/>
          </p:nvPr>
        </p:nvSpPr>
        <p:spPr>
          <a:xfrm>
            <a:off x="346491" y="280645"/>
            <a:ext cx="116427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Pricing options</a:t>
            </a:r>
            <a:endParaRPr/>
          </a:p>
        </p:txBody>
      </p:sp>
      <p:grpSp>
        <p:nvGrpSpPr>
          <p:cNvPr id="655" name="Google Shape;655;p47"/>
          <p:cNvGrpSpPr/>
          <p:nvPr/>
        </p:nvGrpSpPr>
        <p:grpSpPr>
          <a:xfrm>
            <a:off x="465138" y="1647723"/>
            <a:ext cx="3712500" cy="4892797"/>
            <a:chOff x="465138" y="1647723"/>
            <a:chExt cx="3712500" cy="4892797"/>
          </a:xfrm>
        </p:grpSpPr>
        <p:sp>
          <p:nvSpPr>
            <p:cNvPr id="656" name="Google Shape;656;p47"/>
            <p:cNvSpPr/>
            <p:nvPr/>
          </p:nvSpPr>
          <p:spPr>
            <a:xfrm>
              <a:off x="465138" y="2193820"/>
              <a:ext cx="3707400" cy="434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465138" y="1647723"/>
              <a:ext cx="3707400" cy="54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Option 1 -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8" name="Google Shape;658;p47"/>
            <p:cNvGrpSpPr/>
            <p:nvPr/>
          </p:nvGrpSpPr>
          <p:grpSpPr>
            <a:xfrm>
              <a:off x="465138" y="2193820"/>
              <a:ext cx="3712500" cy="3481700"/>
              <a:chOff x="465138" y="2632953"/>
              <a:chExt cx="3712500" cy="3481700"/>
            </a:xfrm>
          </p:grpSpPr>
          <p:sp>
            <p:nvSpPr>
              <p:cNvPr id="659" name="Google Shape;659;p47"/>
              <p:cNvSpPr txBox="1"/>
              <p:nvPr/>
            </p:nvSpPr>
            <p:spPr>
              <a:xfrm>
                <a:off x="465138" y="2632953"/>
                <a:ext cx="3712500" cy="123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 DBU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Interactive DBU:  800,000 (20%)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Automated DBU: 200,000 (80%)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47"/>
              <p:cNvSpPr txBox="1"/>
              <p:nvPr/>
            </p:nvSpPr>
            <p:spPr>
              <a:xfrm>
                <a:off x="465138" y="4049147"/>
                <a:ext cx="3712500" cy="9417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$ PRICE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Placeholder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47"/>
              <p:cNvSpPr txBox="1"/>
              <p:nvPr/>
            </p:nvSpPr>
            <p:spPr>
              <a:xfrm>
                <a:off x="465138" y="5172953"/>
                <a:ext cx="3712500" cy="9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Optional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2" name="Google Shape;662;p47"/>
          <p:cNvGrpSpPr/>
          <p:nvPr/>
        </p:nvGrpSpPr>
        <p:grpSpPr>
          <a:xfrm>
            <a:off x="4381056" y="1647723"/>
            <a:ext cx="3712500" cy="4892797"/>
            <a:chOff x="4381056" y="1647723"/>
            <a:chExt cx="3712500" cy="4892797"/>
          </a:xfrm>
        </p:grpSpPr>
        <p:sp>
          <p:nvSpPr>
            <p:cNvPr id="663" name="Google Shape;663;p47"/>
            <p:cNvSpPr/>
            <p:nvPr/>
          </p:nvSpPr>
          <p:spPr>
            <a:xfrm>
              <a:off x="4383533" y="2193820"/>
              <a:ext cx="3707400" cy="434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4383533" y="1647723"/>
              <a:ext cx="3707400" cy="54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Option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5" name="Google Shape;665;p47"/>
            <p:cNvGrpSpPr/>
            <p:nvPr/>
          </p:nvGrpSpPr>
          <p:grpSpPr>
            <a:xfrm>
              <a:off x="4381056" y="2193820"/>
              <a:ext cx="3712500" cy="3481700"/>
              <a:chOff x="465138" y="2632953"/>
              <a:chExt cx="3712500" cy="3481700"/>
            </a:xfrm>
          </p:grpSpPr>
          <p:sp>
            <p:nvSpPr>
              <p:cNvPr id="666" name="Google Shape;666;p47"/>
              <p:cNvSpPr txBox="1"/>
              <p:nvPr/>
            </p:nvSpPr>
            <p:spPr>
              <a:xfrm>
                <a:off x="465138" y="2632953"/>
                <a:ext cx="3712500" cy="123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 DBU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Interactive DBU:  800,000 (20%)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Automated DBU: 200,000 (80%)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47"/>
              <p:cNvSpPr txBox="1"/>
              <p:nvPr/>
            </p:nvSpPr>
            <p:spPr>
              <a:xfrm>
                <a:off x="465138" y="4049147"/>
                <a:ext cx="3712500" cy="9417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$ PRICE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Placeholder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47"/>
              <p:cNvSpPr txBox="1"/>
              <p:nvPr/>
            </p:nvSpPr>
            <p:spPr>
              <a:xfrm>
                <a:off x="465138" y="5172953"/>
                <a:ext cx="3712500" cy="9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Optional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Placeholder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9" name="Google Shape;669;p47"/>
          <p:cNvGrpSpPr/>
          <p:nvPr/>
        </p:nvGrpSpPr>
        <p:grpSpPr>
          <a:xfrm>
            <a:off x="8296974" y="1647723"/>
            <a:ext cx="3712500" cy="4892797"/>
            <a:chOff x="8296974" y="1647723"/>
            <a:chExt cx="3712500" cy="4892797"/>
          </a:xfrm>
        </p:grpSpPr>
        <p:sp>
          <p:nvSpPr>
            <p:cNvPr id="670" name="Google Shape;670;p47"/>
            <p:cNvSpPr/>
            <p:nvPr/>
          </p:nvSpPr>
          <p:spPr>
            <a:xfrm>
              <a:off x="8301928" y="2193820"/>
              <a:ext cx="3707400" cy="434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8301928" y="1647723"/>
              <a:ext cx="3707400" cy="54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rotWithShape="0" algn="tl" dir="2700000" dist="38100">
                <a:srgbClr val="000000">
                  <a:alpha val="29019"/>
                </a:srgbClr>
              </a:outerShdw>
            </a:effectLst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Option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2" name="Google Shape;672;p47"/>
            <p:cNvGrpSpPr/>
            <p:nvPr/>
          </p:nvGrpSpPr>
          <p:grpSpPr>
            <a:xfrm>
              <a:off x="8296974" y="2193820"/>
              <a:ext cx="3712500" cy="3481700"/>
              <a:chOff x="465138" y="2632953"/>
              <a:chExt cx="3712500" cy="3481700"/>
            </a:xfrm>
          </p:grpSpPr>
          <p:sp>
            <p:nvSpPr>
              <p:cNvPr id="673" name="Google Shape;673;p47"/>
              <p:cNvSpPr txBox="1"/>
              <p:nvPr/>
            </p:nvSpPr>
            <p:spPr>
              <a:xfrm>
                <a:off x="465138" y="2632953"/>
                <a:ext cx="3712500" cy="123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 DBU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Interactive DBU:  800,000 (20%)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Automated DBU: 200,000 (80%)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47"/>
              <p:cNvSpPr txBox="1"/>
              <p:nvPr/>
            </p:nvSpPr>
            <p:spPr>
              <a:xfrm>
                <a:off x="465138" y="4049147"/>
                <a:ext cx="3712500" cy="9417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$ PRICE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Placeholder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47"/>
              <p:cNvSpPr txBox="1"/>
              <p:nvPr/>
            </p:nvSpPr>
            <p:spPr>
              <a:xfrm>
                <a:off x="465138" y="5172953"/>
                <a:ext cx="3712500" cy="9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46300" lIns="182875" spcFirstLastPara="1" rIns="182875" wrap="square" tIns="146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Optional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Placeholder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8"/>
          <p:cNvSpPr txBox="1"/>
          <p:nvPr>
            <p:ph type="title"/>
          </p:nvPr>
        </p:nvSpPr>
        <p:spPr>
          <a:xfrm>
            <a:off x="346491" y="280645"/>
            <a:ext cx="11642812" cy="1165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Deployment Plan: Path to Success</a:t>
            </a:r>
            <a:endParaRPr/>
          </a:p>
        </p:txBody>
      </p:sp>
      <p:grpSp>
        <p:nvGrpSpPr>
          <p:cNvPr id="681" name="Google Shape;681;p48"/>
          <p:cNvGrpSpPr/>
          <p:nvPr/>
        </p:nvGrpSpPr>
        <p:grpSpPr>
          <a:xfrm>
            <a:off x="465139" y="1395784"/>
            <a:ext cx="11533187" cy="3148386"/>
            <a:chOff x="842894" y="1395784"/>
            <a:chExt cx="10750697" cy="3148386"/>
          </a:xfrm>
        </p:grpSpPr>
        <p:grpSp>
          <p:nvGrpSpPr>
            <p:cNvPr id="682" name="Google Shape;682;p48"/>
            <p:cNvGrpSpPr/>
            <p:nvPr/>
          </p:nvGrpSpPr>
          <p:grpSpPr>
            <a:xfrm>
              <a:off x="842894" y="1395784"/>
              <a:ext cx="1928760" cy="3148386"/>
              <a:chOff x="618820" y="1574025"/>
              <a:chExt cx="1418335" cy="2315200"/>
            </a:xfrm>
          </p:grpSpPr>
          <p:cxnSp>
            <p:nvCxnSpPr>
              <p:cNvPr id="683" name="Google Shape;683;p48"/>
              <p:cNvCxnSpPr/>
              <p:nvPr/>
            </p:nvCxnSpPr>
            <p:spPr>
              <a:xfrm>
                <a:off x="1299277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84" name="Google Shape;684;p48"/>
              <p:cNvSpPr/>
              <p:nvPr/>
            </p:nvSpPr>
            <p:spPr>
              <a:xfrm flipH="1">
                <a:off x="618820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0078D3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C3C41"/>
                  </a:buClr>
                  <a:buSzPts val="2448"/>
                  <a:buFont typeface="Quattrocento Sans"/>
                  <a:buNone/>
                </a:pPr>
                <a:r>
                  <a:rPr b="0" i="0" lang="en-US" sz="2448" u="none" cap="none" strike="noStrike">
                    <a:solidFill>
                      <a:srgbClr val="3C3C4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 </a:t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5" name="Google Shape;685;p48"/>
              <p:cNvSpPr/>
              <p:nvPr/>
            </p:nvSpPr>
            <p:spPr>
              <a:xfrm>
                <a:off x="619055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D5D2C3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48"/>
                  <a:buFont typeface="Calibri"/>
                  <a:buNone/>
                </a:pPr>
                <a:r>
                  <a:t/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686" name="Google Shape;686;p48"/>
              <p:cNvGrpSpPr/>
              <p:nvPr/>
            </p:nvGrpSpPr>
            <p:grpSpPr>
              <a:xfrm>
                <a:off x="719081" y="1574025"/>
                <a:ext cx="1177279" cy="2315200"/>
                <a:chOff x="1314039" y="1574025"/>
                <a:chExt cx="1177279" cy="2315200"/>
              </a:xfrm>
            </p:grpSpPr>
            <p:sp>
              <p:nvSpPr>
                <p:cNvPr id="687" name="Google Shape;687;p48"/>
                <p:cNvSpPr txBox="1"/>
                <p:nvPr/>
              </p:nvSpPr>
              <p:spPr>
                <a:xfrm>
                  <a:off x="1321858" y="2695025"/>
                  <a:ext cx="1167300" cy="4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124325" lIns="124325" spcFirstLastPara="1" rIns="124325" wrap="square" tIns="1243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78D3"/>
                    </a:buClr>
                    <a:buSzPts val="1400"/>
                    <a:buFont typeface="Quattrocento Sans"/>
                    <a:buNone/>
                  </a:pPr>
                  <a:r>
                    <a:rPr b="1" i="0" lang="en-US" sz="1400" u="none" cap="none" strike="noStrike">
                      <a:solidFill>
                        <a:srgbClr val="0078D3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Planning</a:t>
                  </a:r>
                  <a:endParaRPr b="1" i="0" sz="1400" u="none" cap="none" strike="noStrike">
                    <a:solidFill>
                      <a:srgbClr val="0078D3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88" name="Google Shape;688;p48"/>
                <p:cNvSpPr txBox="1"/>
                <p:nvPr/>
              </p:nvSpPr>
              <p:spPr>
                <a:xfrm>
                  <a:off x="1324018" y="3151825"/>
                  <a:ext cx="1167300" cy="7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24325" lIns="124325" spcFirstLastPara="1" rIns="124325" wrap="square" tIns="1243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Quattrocento Sans"/>
                    <a:buNone/>
                  </a:pPr>
                  <a:r>
                    <a:rPr b="0" i="0" lang="en-US" sz="1200" u="none" cap="none" strike="noStrike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Identify key </a:t>
                  </a:r>
                  <a:br>
                    <a:rPr b="0" i="0" lang="en-US" sz="1200" u="none" cap="none" strike="noStrike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</a:br>
                  <a:r>
                    <a:rPr b="0" i="0" lang="en-US" sz="1200" u="none" cap="none" strike="noStrike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use cases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2176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Quattrocento Sans"/>
                    <a:buNone/>
                  </a:pPr>
                  <a:r>
                    <a:rPr b="0" i="0" lang="en-US" sz="1200" u="none" cap="none" strike="noStrike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Designate </a:t>
                  </a:r>
                  <a:br>
                    <a:rPr b="0" i="0" lang="en-US" sz="1200" u="none" cap="none" strike="noStrike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</a:br>
                  <a:r>
                    <a:rPr b="0" i="0" lang="en-US" sz="1200" u="none" cap="none" strike="noStrike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project lead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2176"/>
                    </a:spcBef>
                    <a:spcAft>
                      <a:spcPts val="2176"/>
                    </a:spcAft>
                    <a:buClr>
                      <a:schemeClr val="lt1"/>
                    </a:buClr>
                    <a:buSzPts val="1200"/>
                    <a:buFont typeface="Quattrocento Sans"/>
                    <a:buNone/>
                  </a:pPr>
                  <a:r>
                    <a:rPr b="0" i="0" lang="en-US" sz="1200" u="none" cap="none" strike="noStrike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Create test plan </a:t>
                  </a:r>
                  <a:br>
                    <a:rPr b="0" i="0" lang="en-US" sz="1200" u="none" cap="none" strike="noStrike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</a:br>
                  <a:r>
                    <a:rPr b="0" i="0" lang="en-US" sz="1200" u="none" cap="none" strike="noStrike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(1–2 hours)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48"/>
                <p:cNvSpPr txBox="1"/>
                <p:nvPr/>
              </p:nvSpPr>
              <p:spPr>
                <a:xfrm>
                  <a:off x="1314039" y="1574025"/>
                  <a:ext cx="624300" cy="2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24325" lIns="124325" spcFirstLastPara="1" rIns="124325" wrap="square" tIns="124325">
                  <a:noAutofit/>
                </a:bodyPr>
                <a:lstStyle/>
                <a:p>
                  <a:pPr indent="0" lvl="0" marL="0" marR="0" rtl="0" algn="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2176"/>
                    </a:spcAft>
                    <a:buClr>
                      <a:srgbClr val="0078D3"/>
                    </a:buClr>
                    <a:buSzPts val="1100"/>
                    <a:buFont typeface="Quattrocento Sans"/>
                    <a:buNone/>
                  </a:pPr>
                  <a:r>
                    <a:rPr b="0" i="0" lang="en-US" sz="1100" u="none" cap="none" strike="noStrike">
                      <a:solidFill>
                        <a:srgbClr val="0078D3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Week 1</a:t>
                  </a:r>
                  <a:endParaRPr b="0" i="0" sz="1100" u="none" cap="none" strike="noStrike">
                    <a:solidFill>
                      <a:srgbClr val="0078D3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grpSp>
          <p:nvGrpSpPr>
            <p:cNvPr id="690" name="Google Shape;690;p48"/>
            <p:cNvGrpSpPr/>
            <p:nvPr/>
          </p:nvGrpSpPr>
          <p:grpSpPr>
            <a:xfrm>
              <a:off x="2608356" y="1395784"/>
              <a:ext cx="1928759" cy="3148386"/>
              <a:chOff x="1917073" y="1575830"/>
              <a:chExt cx="1418334" cy="2315200"/>
            </a:xfrm>
          </p:grpSpPr>
          <p:cxnSp>
            <p:nvCxnSpPr>
              <p:cNvPr id="691" name="Google Shape;691;p48"/>
              <p:cNvCxnSpPr/>
              <p:nvPr/>
            </p:nvCxnSpPr>
            <p:spPr>
              <a:xfrm>
                <a:off x="2597529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92" name="Google Shape;692;p48"/>
              <p:cNvSpPr/>
              <p:nvPr/>
            </p:nvSpPr>
            <p:spPr>
              <a:xfrm flipH="1">
                <a:off x="1917073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0078D3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C3C41"/>
                  </a:buClr>
                  <a:buSzPts val="2448"/>
                  <a:buFont typeface="Quattrocento Sans"/>
                  <a:buNone/>
                </a:pPr>
                <a:r>
                  <a:rPr b="0" i="0" lang="en-US" sz="2448" u="none" cap="none" strike="noStrike">
                    <a:solidFill>
                      <a:srgbClr val="3C3C4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 </a:t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3" name="Google Shape;693;p48"/>
              <p:cNvSpPr/>
              <p:nvPr/>
            </p:nvSpPr>
            <p:spPr>
              <a:xfrm>
                <a:off x="1917307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D5D2C3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48"/>
                  <a:buFont typeface="Calibri"/>
                  <a:buNone/>
                </a:pPr>
                <a:r>
                  <a:t/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4" name="Google Shape;694;p48"/>
              <p:cNvSpPr txBox="1"/>
              <p:nvPr/>
            </p:nvSpPr>
            <p:spPr>
              <a:xfrm>
                <a:off x="202156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8D3"/>
                  </a:buClr>
                  <a:buSzPts val="1400"/>
                  <a:buFont typeface="Quattrocento Sans"/>
                  <a:buNone/>
                </a:pPr>
                <a:r>
                  <a:rPr b="1" i="0" lang="en-US" sz="1400" u="none" cap="none" strike="noStrike">
                    <a:solidFill>
                      <a:srgbClr val="0078D3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Prerequisites</a:t>
                </a:r>
                <a:endParaRPr b="1" i="0" sz="1400" u="none" cap="none" strike="noStrike">
                  <a:solidFill>
                    <a:srgbClr val="0078D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5" name="Google Shape;695;p48"/>
              <p:cNvSpPr txBox="1"/>
              <p:nvPr/>
            </p:nvSpPr>
            <p:spPr>
              <a:xfrm>
                <a:off x="2026514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Security Review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2176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Executive Sync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2176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Installation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2176"/>
                  </a:spcBef>
                  <a:spcAft>
                    <a:spcPts val="2176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Slack Channel Setup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6" name="Google Shape;696;p48"/>
              <p:cNvSpPr txBox="1"/>
              <p:nvPr/>
            </p:nvSpPr>
            <p:spPr>
              <a:xfrm>
                <a:off x="201374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4325" lIns="124325" spcFirstLastPara="1" rIns="124325" wrap="square" tIns="124325">
                <a:noAutofit/>
              </a:bodyPr>
              <a:lstStyle/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2176"/>
                  </a:spcAft>
                  <a:buClr>
                    <a:srgbClr val="0078D3"/>
                  </a:buClr>
                  <a:buSzPts val="1100"/>
                  <a:buFont typeface="Quattrocento Sans"/>
                  <a:buNone/>
                </a:pPr>
                <a:r>
                  <a:rPr b="0" i="0" lang="en-US" sz="1100" u="none" cap="none" strike="noStrike">
                    <a:solidFill>
                      <a:srgbClr val="0078D3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Week 2</a:t>
                </a:r>
                <a:endParaRPr b="0" i="0" sz="1100" u="none" cap="none" strike="noStrike">
                  <a:solidFill>
                    <a:srgbClr val="0078D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97" name="Google Shape;697;p48"/>
            <p:cNvGrpSpPr/>
            <p:nvPr/>
          </p:nvGrpSpPr>
          <p:grpSpPr>
            <a:xfrm>
              <a:off x="4372179" y="1395784"/>
              <a:ext cx="1928759" cy="3148386"/>
              <a:chOff x="3214118" y="1575830"/>
              <a:chExt cx="1418334" cy="2315200"/>
            </a:xfrm>
          </p:grpSpPr>
          <p:cxnSp>
            <p:nvCxnSpPr>
              <p:cNvPr id="698" name="Google Shape;698;p48"/>
              <p:cNvCxnSpPr/>
              <p:nvPr/>
            </p:nvCxnSpPr>
            <p:spPr>
              <a:xfrm>
                <a:off x="389457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99" name="Google Shape;699;p48"/>
              <p:cNvSpPr/>
              <p:nvPr/>
            </p:nvSpPr>
            <p:spPr>
              <a:xfrm flipH="1">
                <a:off x="3214118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D83B01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C3C41"/>
                  </a:buClr>
                  <a:buSzPts val="2448"/>
                  <a:buFont typeface="Quattrocento Sans"/>
                  <a:buNone/>
                </a:pPr>
                <a:r>
                  <a:rPr b="0" i="0" lang="en-US" sz="2448" u="none" cap="none" strike="noStrike">
                    <a:solidFill>
                      <a:srgbClr val="3C3C4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 </a:t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0" name="Google Shape;700;p48"/>
              <p:cNvSpPr/>
              <p:nvPr/>
            </p:nvSpPr>
            <p:spPr>
              <a:xfrm>
                <a:off x="3214352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D5D2C3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48"/>
                  <a:buFont typeface="Calibri"/>
                  <a:buNone/>
                </a:pPr>
                <a:r>
                  <a:t/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1" name="Google Shape;701;p48"/>
              <p:cNvSpPr txBox="1"/>
              <p:nvPr/>
            </p:nvSpPr>
            <p:spPr>
              <a:xfrm>
                <a:off x="332492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83B01"/>
                  </a:buClr>
                  <a:buSzPts val="1400"/>
                  <a:buFont typeface="Quattrocento Sans"/>
                  <a:buNone/>
                </a:pPr>
                <a:r>
                  <a:rPr b="1" i="0" lang="en-US" sz="1400" u="none" cap="none" strike="noStrike">
                    <a:solidFill>
                      <a:srgbClr val="D83B0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Pre-testing</a:t>
                </a:r>
                <a:endParaRPr b="1" i="0" sz="1400" u="none" cap="none" strike="noStrike">
                  <a:solidFill>
                    <a:srgbClr val="D83B0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2" name="Google Shape;702;p48"/>
              <p:cNvSpPr txBox="1"/>
              <p:nvPr/>
            </p:nvSpPr>
            <p:spPr>
              <a:xfrm>
                <a:off x="3323966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Data loading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2176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Confirm user setup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2176"/>
                  </a:spcBef>
                  <a:spcAft>
                    <a:spcPts val="2176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Test to confirm data source connectivity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3" name="Google Shape;703;p48"/>
              <p:cNvSpPr txBox="1"/>
              <p:nvPr/>
            </p:nvSpPr>
            <p:spPr>
              <a:xfrm>
                <a:off x="331710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4325" lIns="124325" spcFirstLastPara="1" rIns="124325" wrap="square" tIns="124325">
                <a:noAutofit/>
              </a:bodyPr>
              <a:lstStyle/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2176"/>
                  </a:spcAft>
                  <a:buClr>
                    <a:srgbClr val="D83B01"/>
                  </a:buClr>
                  <a:buSzPts val="1100"/>
                  <a:buFont typeface="Quattrocento Sans"/>
                  <a:buNone/>
                </a:pPr>
                <a:r>
                  <a:rPr b="0" i="0" lang="en-US" sz="1100" u="none" cap="none" strike="noStrike">
                    <a:solidFill>
                      <a:srgbClr val="D83B0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Week 3</a:t>
                </a:r>
                <a:endParaRPr b="0" i="0" sz="1100" u="none" cap="none" strike="noStrike">
                  <a:solidFill>
                    <a:srgbClr val="D83B0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704" name="Google Shape;704;p48"/>
            <p:cNvGrpSpPr/>
            <p:nvPr/>
          </p:nvGrpSpPr>
          <p:grpSpPr>
            <a:xfrm>
              <a:off x="6136517" y="1395784"/>
              <a:ext cx="1928760" cy="3148386"/>
              <a:chOff x="4511544" y="1575830"/>
              <a:chExt cx="1418335" cy="2315200"/>
            </a:xfrm>
          </p:grpSpPr>
          <p:cxnSp>
            <p:nvCxnSpPr>
              <p:cNvPr id="705" name="Google Shape;705;p48"/>
              <p:cNvCxnSpPr/>
              <p:nvPr/>
            </p:nvCxnSpPr>
            <p:spPr>
              <a:xfrm>
                <a:off x="5192001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06" name="Google Shape;706;p48"/>
              <p:cNvSpPr/>
              <p:nvPr/>
            </p:nvSpPr>
            <p:spPr>
              <a:xfrm flipH="1">
                <a:off x="4511544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107C10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C3C41"/>
                  </a:buClr>
                  <a:buSzPts val="2448"/>
                  <a:buFont typeface="Quattrocento Sans"/>
                  <a:buNone/>
                </a:pPr>
                <a:r>
                  <a:rPr b="0" i="0" lang="en-US" sz="2448" u="none" cap="none" strike="noStrike">
                    <a:solidFill>
                      <a:srgbClr val="3C3C4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 </a:t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7" name="Google Shape;707;p48"/>
              <p:cNvSpPr/>
              <p:nvPr/>
            </p:nvSpPr>
            <p:spPr>
              <a:xfrm>
                <a:off x="4511779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D5D2C3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48"/>
                  <a:buFont typeface="Calibri"/>
                  <a:buNone/>
                </a:pPr>
                <a:r>
                  <a:t/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8" name="Google Shape;708;p48"/>
              <p:cNvSpPr txBox="1"/>
              <p:nvPr/>
            </p:nvSpPr>
            <p:spPr>
              <a:xfrm>
                <a:off x="461958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07C10"/>
                  </a:buClr>
                  <a:buSzPts val="1400"/>
                  <a:buFont typeface="Quattrocento Sans"/>
                  <a:buNone/>
                </a:pPr>
                <a:r>
                  <a:rPr b="1" i="0" lang="en-US" sz="1400" u="none" cap="none" strike="noStrike">
                    <a:solidFill>
                      <a:srgbClr val="107C1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Testing</a:t>
                </a:r>
                <a:endParaRPr b="1" i="0" sz="1400" u="none" cap="none" strike="noStrike">
                  <a:solidFill>
                    <a:srgbClr val="107C1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9" name="Google Shape;709;p48"/>
              <p:cNvSpPr txBox="1"/>
              <p:nvPr/>
            </p:nvSpPr>
            <p:spPr>
              <a:xfrm>
                <a:off x="4621419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Day 1—Working Session (3–4 Hours)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2176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Day 4—Working Session (1 Hour)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2176"/>
                  </a:spcBef>
                  <a:spcAft>
                    <a:spcPts val="2176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Day 7—Working Session (1 Hour)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0" name="Google Shape;710;p48"/>
              <p:cNvSpPr txBox="1"/>
              <p:nvPr/>
            </p:nvSpPr>
            <p:spPr>
              <a:xfrm>
                <a:off x="461176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4325" lIns="124325" spcFirstLastPara="1" rIns="124325" wrap="square" tIns="124325">
                <a:noAutofit/>
              </a:bodyPr>
              <a:lstStyle/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2176"/>
                  </a:spcAft>
                  <a:buClr>
                    <a:srgbClr val="107C10"/>
                  </a:buClr>
                  <a:buSzPts val="1100"/>
                  <a:buFont typeface="Quattrocento Sans"/>
                  <a:buNone/>
                </a:pPr>
                <a:r>
                  <a:rPr b="0" i="0" lang="en-US" sz="1100" u="none" cap="none" strike="noStrike">
                    <a:solidFill>
                      <a:srgbClr val="107C1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Week 4</a:t>
                </a:r>
                <a:endParaRPr b="0" i="0" sz="1100" u="none" cap="none" strike="noStrike">
                  <a:solidFill>
                    <a:srgbClr val="107C1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711" name="Google Shape;711;p48"/>
            <p:cNvGrpSpPr/>
            <p:nvPr/>
          </p:nvGrpSpPr>
          <p:grpSpPr>
            <a:xfrm>
              <a:off x="7900491" y="1395784"/>
              <a:ext cx="1928759" cy="3148386"/>
              <a:chOff x="3214118" y="1575830"/>
              <a:chExt cx="1418334" cy="2315200"/>
            </a:xfrm>
          </p:grpSpPr>
          <p:cxnSp>
            <p:nvCxnSpPr>
              <p:cNvPr id="712" name="Google Shape;712;p48"/>
              <p:cNvCxnSpPr/>
              <p:nvPr/>
            </p:nvCxnSpPr>
            <p:spPr>
              <a:xfrm>
                <a:off x="389457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13" name="Google Shape;713;p48"/>
              <p:cNvSpPr/>
              <p:nvPr/>
            </p:nvSpPr>
            <p:spPr>
              <a:xfrm flipH="1">
                <a:off x="3214118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0078D3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C3C41"/>
                  </a:buClr>
                  <a:buSzPts val="2448"/>
                  <a:buFont typeface="Quattrocento Sans"/>
                  <a:buNone/>
                </a:pPr>
                <a:r>
                  <a:rPr b="0" i="0" lang="en-US" sz="2448" u="none" cap="none" strike="noStrike">
                    <a:solidFill>
                      <a:srgbClr val="3C3C4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 </a:t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4" name="Google Shape;714;p48"/>
              <p:cNvSpPr/>
              <p:nvPr/>
            </p:nvSpPr>
            <p:spPr>
              <a:xfrm>
                <a:off x="3214352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D5D2C3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48"/>
                  <a:buFont typeface="Calibri"/>
                  <a:buNone/>
                </a:pPr>
                <a:r>
                  <a:t/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5" name="Google Shape;715;p48"/>
              <p:cNvSpPr txBox="1"/>
              <p:nvPr/>
            </p:nvSpPr>
            <p:spPr>
              <a:xfrm>
                <a:off x="332492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8D3"/>
                  </a:buClr>
                  <a:buSzPts val="1400"/>
                  <a:buFont typeface="Quattrocento Sans"/>
                  <a:buNone/>
                </a:pPr>
                <a:r>
                  <a:rPr b="1" i="0" lang="en-US" sz="1400" u="none" cap="none" strike="noStrike">
                    <a:solidFill>
                      <a:srgbClr val="0078D3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Review</a:t>
                </a:r>
                <a:endParaRPr b="1" i="0" sz="1400" u="none" cap="none" strike="noStrike">
                  <a:solidFill>
                    <a:srgbClr val="0078D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6" name="Google Shape;716;p48"/>
              <p:cNvSpPr txBox="1"/>
              <p:nvPr/>
            </p:nvSpPr>
            <p:spPr>
              <a:xfrm>
                <a:off x="3324289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POC Readout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2176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Proposal Review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2176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Executive Summary and Proposal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2176"/>
                  </a:spcBef>
                  <a:spcAft>
                    <a:spcPts val="2176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Negotiation/</a:t>
                </a:r>
                <a:b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Procurement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7" name="Google Shape;717;p48"/>
              <p:cNvSpPr txBox="1"/>
              <p:nvPr/>
            </p:nvSpPr>
            <p:spPr>
              <a:xfrm>
                <a:off x="331710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4325" lIns="124325" spcFirstLastPara="1" rIns="124325" wrap="square" tIns="124325">
                <a:noAutofit/>
              </a:bodyPr>
              <a:lstStyle/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2176"/>
                  </a:spcAft>
                  <a:buClr>
                    <a:srgbClr val="0078D3"/>
                  </a:buClr>
                  <a:buSzPts val="1100"/>
                  <a:buFont typeface="Quattrocento Sans"/>
                  <a:buNone/>
                </a:pPr>
                <a:r>
                  <a:rPr b="0" i="0" lang="en-US" sz="1100" u="none" cap="none" strike="noStrike">
                    <a:solidFill>
                      <a:srgbClr val="0078D3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Week 5</a:t>
                </a:r>
                <a:endParaRPr b="0" i="0" sz="1100" u="none" cap="none" strike="noStrike">
                  <a:solidFill>
                    <a:srgbClr val="0078D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718" name="Google Shape;718;p48"/>
            <p:cNvGrpSpPr/>
            <p:nvPr/>
          </p:nvGrpSpPr>
          <p:grpSpPr>
            <a:xfrm>
              <a:off x="9664831" y="1395784"/>
              <a:ext cx="1928760" cy="3148386"/>
              <a:chOff x="4511544" y="1575830"/>
              <a:chExt cx="1418335" cy="2315200"/>
            </a:xfrm>
          </p:grpSpPr>
          <p:cxnSp>
            <p:nvCxnSpPr>
              <p:cNvPr id="719" name="Google Shape;719;p48"/>
              <p:cNvCxnSpPr/>
              <p:nvPr/>
            </p:nvCxnSpPr>
            <p:spPr>
              <a:xfrm>
                <a:off x="5192001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20" name="Google Shape;720;p48"/>
              <p:cNvSpPr/>
              <p:nvPr/>
            </p:nvSpPr>
            <p:spPr>
              <a:xfrm flipH="1">
                <a:off x="4511544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0078D3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C3C41"/>
                  </a:buClr>
                  <a:buSzPts val="2448"/>
                  <a:buFont typeface="Quattrocento Sans"/>
                  <a:buNone/>
                </a:pPr>
                <a:r>
                  <a:rPr b="0" i="0" lang="en-US" sz="2448" u="none" cap="none" strike="noStrike">
                    <a:solidFill>
                      <a:srgbClr val="3C3C4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  </a:t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1" name="Google Shape;721;p48"/>
              <p:cNvSpPr/>
              <p:nvPr/>
            </p:nvSpPr>
            <p:spPr>
              <a:xfrm>
                <a:off x="4511779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D5D2C3"/>
              </a:solidFill>
              <a:ln>
                <a:noFill/>
              </a:ln>
            </p:spPr>
            <p:txBody>
              <a:bodyPr anchorCtr="0" anchor="ctr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48"/>
                  <a:buFont typeface="Calibri"/>
                  <a:buNone/>
                </a:pPr>
                <a:r>
                  <a:t/>
                </a:r>
                <a:endParaRPr b="0" i="0" sz="2448" u="none" cap="none" strike="noStrike">
                  <a:solidFill>
                    <a:srgbClr val="3C3C4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2" name="Google Shape;722;p48"/>
              <p:cNvSpPr txBox="1"/>
              <p:nvPr/>
            </p:nvSpPr>
            <p:spPr>
              <a:xfrm>
                <a:off x="461958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8D3"/>
                  </a:buClr>
                  <a:buSzPts val="1400"/>
                  <a:buFont typeface="Quattrocento Sans"/>
                  <a:buNone/>
                </a:pPr>
                <a:r>
                  <a:rPr b="1" i="0" lang="en-US" sz="1400" u="none" cap="none" strike="noStrike">
                    <a:solidFill>
                      <a:srgbClr val="0078D3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Onboarding</a:t>
                </a:r>
                <a:endParaRPr b="1" i="0" sz="1400" u="none" cap="none" strike="noStrike">
                  <a:solidFill>
                    <a:srgbClr val="0078D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3" name="Google Shape;723;p48"/>
              <p:cNvSpPr txBox="1"/>
              <p:nvPr/>
            </p:nvSpPr>
            <p:spPr>
              <a:xfrm>
                <a:off x="4621740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4325" lIns="124325" spcFirstLastPara="1" rIns="124325" wrap="square" tIns="1243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Introduction with CS/PS teams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2176"/>
                  </a:spcBef>
                  <a:spcAft>
                    <a:spcPts val="2176"/>
                  </a:spcAft>
                  <a:buClr>
                    <a:schemeClr val="lt1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New use case development </a:t>
                </a:r>
                <a:b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b="0" i="0" lang="en-US" sz="1200" u="none" cap="none" strike="noStrik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and delivery</a:t>
                </a:r>
                <a:endParaRPr b="0" i="0" sz="12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4" name="Google Shape;724;p48"/>
              <p:cNvSpPr txBox="1"/>
              <p:nvPr/>
            </p:nvSpPr>
            <p:spPr>
              <a:xfrm>
                <a:off x="461176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4325" lIns="124325" spcFirstLastPara="1" rIns="124325" wrap="square" tIns="124325">
                <a:noAutofit/>
              </a:bodyPr>
              <a:lstStyle/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2176"/>
                  </a:spcAft>
                  <a:buClr>
                    <a:srgbClr val="0078D3"/>
                  </a:buClr>
                  <a:buSzPts val="1100"/>
                  <a:buFont typeface="Quattrocento Sans"/>
                  <a:buNone/>
                </a:pPr>
                <a:r>
                  <a:rPr b="0" i="0" lang="en-US" sz="1100" u="none" cap="none" strike="noStrike">
                    <a:solidFill>
                      <a:srgbClr val="0078D3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Week 6</a:t>
                </a:r>
                <a:endParaRPr b="0" i="0" sz="1100" u="none" cap="none" strike="noStrike">
                  <a:solidFill>
                    <a:srgbClr val="0078D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/>
          <p:nvPr/>
        </p:nvSpPr>
        <p:spPr>
          <a:xfrm>
            <a:off x="6442241" y="2307750"/>
            <a:ext cx="5437200" cy="3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Implementation in either AWS or Azure to reduce expenditures and time spend on DevOps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471325" y="2307750"/>
            <a:ext cx="5312400" cy="4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Allows for visualization and predictive ML using sensor data from the plant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" name="Google Shape;267;p18"/>
          <p:cNvSpPr txBox="1"/>
          <p:nvPr>
            <p:ph type="title"/>
          </p:nvPr>
        </p:nvSpPr>
        <p:spPr>
          <a:xfrm>
            <a:off x="346478" y="280645"/>
            <a:ext cx="11643000" cy="10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Day 30 on the journey to implement </a:t>
            </a:r>
            <a:r>
              <a:rPr lang="en-US" sz="3800"/>
              <a:t>a “Electricity Value Network” in the Cloud</a:t>
            </a:r>
            <a:endParaRPr sz="3800"/>
          </a:p>
        </p:txBody>
      </p:sp>
      <p:sp>
        <p:nvSpPr>
          <p:cNvPr id="268" name="Google Shape;268;p18"/>
          <p:cNvSpPr txBox="1"/>
          <p:nvPr/>
        </p:nvSpPr>
        <p:spPr>
          <a:xfrm>
            <a:off x="346478" y="1676296"/>
            <a:ext cx="5437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Electricity Value Network</a:t>
            </a:r>
            <a:endParaRPr sz="1900"/>
          </a:p>
        </p:txBody>
      </p:sp>
      <p:sp>
        <p:nvSpPr>
          <p:cNvPr id="269" name="Google Shape;269;p18"/>
          <p:cNvSpPr txBox="1"/>
          <p:nvPr/>
        </p:nvSpPr>
        <p:spPr>
          <a:xfrm>
            <a:off x="6442241" y="1676262"/>
            <a:ext cx="5437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Cloud Strategy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/>
          <p:nvPr/>
        </p:nvSpPr>
        <p:spPr>
          <a:xfrm>
            <a:off x="680069" y="1915938"/>
            <a:ext cx="10651500" cy="665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9"/>
          <p:cNvSpPr txBox="1"/>
          <p:nvPr>
            <p:ph type="title"/>
          </p:nvPr>
        </p:nvSpPr>
        <p:spPr>
          <a:xfrm>
            <a:off x="471252" y="381643"/>
            <a:ext cx="158349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Agenda</a:t>
            </a:r>
            <a:endParaRPr b="0" i="0" sz="5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19"/>
          <p:cNvSpPr txBox="1"/>
          <p:nvPr>
            <p:ph idx="12" type="sldNum"/>
          </p:nvPr>
        </p:nvSpPr>
        <p:spPr>
          <a:xfrm>
            <a:off x="11570940" y="6459279"/>
            <a:ext cx="74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900"/>
              <a:t>‹#›</a:t>
            </a:fld>
            <a:endParaRPr sz="1900"/>
          </a:p>
        </p:txBody>
      </p:sp>
      <p:sp>
        <p:nvSpPr>
          <p:cNvPr id="277" name="Google Shape;277;p19"/>
          <p:cNvSpPr txBox="1"/>
          <p:nvPr>
            <p:ph idx="1" type="body"/>
          </p:nvPr>
        </p:nvSpPr>
        <p:spPr>
          <a:xfrm>
            <a:off x="515976" y="1357437"/>
            <a:ext cx="75777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Introduction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The Team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Discovery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Challenges &amp; Opportunities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Solution/Outcomes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Demos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Batch Processing Demo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Streaming Workshop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MLFlow RapidStart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Next Steps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/>
          <p:nvPr/>
        </p:nvSpPr>
        <p:spPr>
          <a:xfrm>
            <a:off x="6442241" y="1468400"/>
            <a:ext cx="5437200" cy="3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VP of Sales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Account Executive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Solutions Architects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Success Engineers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4" name="Google Shape;284;p20"/>
          <p:cNvSpPr/>
          <p:nvPr/>
        </p:nvSpPr>
        <p:spPr>
          <a:xfrm>
            <a:off x="471325" y="1468400"/>
            <a:ext cx="5312400" cy="4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Sally: VP of Operations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Tai: Director of AI/ML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Andy: Director of PM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Ali: Sys Admin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Matei: SME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Vida: Data Engineer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Char char="●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Alaina: Data Scientist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" name="Google Shape;285;p20"/>
          <p:cNvSpPr txBox="1"/>
          <p:nvPr>
            <p:ph type="title"/>
          </p:nvPr>
        </p:nvSpPr>
        <p:spPr>
          <a:xfrm>
            <a:off x="346478" y="280645"/>
            <a:ext cx="11643000" cy="10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The Team</a:t>
            </a:r>
            <a:endParaRPr sz="3800"/>
          </a:p>
        </p:txBody>
      </p:sp>
      <p:sp>
        <p:nvSpPr>
          <p:cNvPr id="286" name="Google Shape;286;p20"/>
          <p:cNvSpPr txBox="1"/>
          <p:nvPr/>
        </p:nvSpPr>
        <p:spPr>
          <a:xfrm>
            <a:off x="346478" y="836946"/>
            <a:ext cx="5437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MegaCorp</a:t>
            </a:r>
            <a:endParaRPr sz="1900"/>
          </a:p>
        </p:txBody>
      </p:sp>
      <p:sp>
        <p:nvSpPr>
          <p:cNvPr id="287" name="Google Shape;287;p20"/>
          <p:cNvSpPr txBox="1"/>
          <p:nvPr/>
        </p:nvSpPr>
        <p:spPr>
          <a:xfrm>
            <a:off x="6442241" y="836912"/>
            <a:ext cx="5437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Databricks</a:t>
            </a:r>
            <a:endParaRPr sz="1900"/>
          </a:p>
        </p:txBody>
      </p:sp>
      <p:pic>
        <p:nvPicPr>
          <p:cNvPr id="288" name="Google Shape;2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50" y="4317975"/>
            <a:ext cx="4479724" cy="23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680069" y="2406013"/>
            <a:ext cx="10651500" cy="665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 txBox="1"/>
          <p:nvPr>
            <p:ph type="title"/>
          </p:nvPr>
        </p:nvSpPr>
        <p:spPr>
          <a:xfrm>
            <a:off x="471252" y="381643"/>
            <a:ext cx="158349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Agenda</a:t>
            </a:r>
            <a:endParaRPr b="0" i="0" sz="5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5" name="Google Shape;295;p21"/>
          <p:cNvSpPr txBox="1"/>
          <p:nvPr>
            <p:ph idx="12" type="sldNum"/>
          </p:nvPr>
        </p:nvSpPr>
        <p:spPr>
          <a:xfrm>
            <a:off x="11570940" y="6459279"/>
            <a:ext cx="74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900"/>
              <a:t>‹#›</a:t>
            </a:fld>
            <a:endParaRPr sz="1900"/>
          </a:p>
        </p:txBody>
      </p:sp>
      <p:sp>
        <p:nvSpPr>
          <p:cNvPr id="296" name="Google Shape;296;p21"/>
          <p:cNvSpPr txBox="1"/>
          <p:nvPr>
            <p:ph idx="1" type="body"/>
          </p:nvPr>
        </p:nvSpPr>
        <p:spPr>
          <a:xfrm>
            <a:off x="515976" y="1357437"/>
            <a:ext cx="75777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50" lIns="124350" spcFirstLastPara="1" rIns="124350" wrap="square" tIns="62150">
            <a:noAutofit/>
          </a:bodyPr>
          <a:lstStyle/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Introduction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The Team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Discovery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Challenges &amp; Opportunities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Solution/Outcomes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Demos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Batch Processing Demo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Streaming Workshop</a:t>
            </a:r>
            <a:endParaRPr sz="3000">
              <a:solidFill>
                <a:srgbClr val="FFFFFF"/>
              </a:solidFill>
            </a:endParaRPr>
          </a:p>
          <a:p>
            <a:pPr indent="-4191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–"/>
            </a:pPr>
            <a:r>
              <a:rPr lang="en-US" sz="3000">
                <a:solidFill>
                  <a:srgbClr val="FFFFFF"/>
                </a:solidFill>
              </a:rPr>
              <a:t>MLFlow RapidStart</a:t>
            </a:r>
            <a:endParaRPr sz="3000">
              <a:solidFill>
                <a:srgbClr val="FFFFFF"/>
              </a:solidFill>
            </a:endParaRPr>
          </a:p>
          <a:p>
            <a:pPr indent="-292100" lvl="1" marL="546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Next Steps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"/>
          <p:cNvSpPr txBox="1"/>
          <p:nvPr>
            <p:ph type="title"/>
          </p:nvPr>
        </p:nvSpPr>
        <p:spPr>
          <a:xfrm>
            <a:off x="346478" y="280645"/>
            <a:ext cx="11643000" cy="10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Discovery</a:t>
            </a:r>
            <a:endParaRPr sz="3800"/>
          </a:p>
        </p:txBody>
      </p:sp>
      <p:sp>
        <p:nvSpPr>
          <p:cNvPr id="303" name="Google Shape;303;p22"/>
          <p:cNvSpPr txBox="1"/>
          <p:nvPr/>
        </p:nvSpPr>
        <p:spPr>
          <a:xfrm>
            <a:off x="346472" y="791000"/>
            <a:ext cx="117306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Asked technical and business questions to understand MegaCorp’s needs and the current architecture</a:t>
            </a:r>
            <a:endParaRPr sz="1900"/>
          </a:p>
        </p:txBody>
      </p:sp>
      <p:pic>
        <p:nvPicPr>
          <p:cNvPr id="304" name="Google Shape;3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900" y="2249900"/>
            <a:ext cx="5174176" cy="321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175" y="2689100"/>
            <a:ext cx="5251475" cy="35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/>
          <p:nvPr>
            <p:ph type="title"/>
          </p:nvPr>
        </p:nvSpPr>
        <p:spPr>
          <a:xfrm>
            <a:off x="346478" y="280645"/>
            <a:ext cx="11643000" cy="10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As-is Architecture Diagram</a:t>
            </a:r>
            <a:endParaRPr sz="3800"/>
          </a:p>
        </p:txBody>
      </p:sp>
      <p:sp>
        <p:nvSpPr>
          <p:cNvPr id="312" name="Google Shape;312;p23"/>
          <p:cNvSpPr txBox="1"/>
          <p:nvPr/>
        </p:nvSpPr>
        <p:spPr>
          <a:xfrm>
            <a:off x="346472" y="791000"/>
            <a:ext cx="117306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On-Prem, Data Engineers use Python, Data Scientists use R, Model Managed via MS Excel</a:t>
            </a:r>
            <a:endParaRPr sz="1900"/>
          </a:p>
        </p:txBody>
      </p:sp>
      <p:pic>
        <p:nvPicPr>
          <p:cNvPr id="313" name="Google Shape;3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400" y="1767275"/>
            <a:ext cx="9580873" cy="46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B_Slide_Template_Light_16x9_150516">
  <a:themeElements>
    <a:clrScheme name="Databricks Palette 1">
      <a:dk1>
        <a:srgbClr val="000000"/>
      </a:dk1>
      <a:lt1>
        <a:srgbClr val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D6DE23"/>
      </a:accent5>
      <a:accent6>
        <a:srgbClr val="9D3671"/>
      </a:accent6>
      <a:hlink>
        <a:srgbClr val="1EA2B4"/>
      </a:hlink>
      <a:folHlink>
        <a:srgbClr val="7552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